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3"/>
  </p:notesMasterIdLst>
  <p:handoutMasterIdLst>
    <p:handoutMasterId r:id="rId24"/>
  </p:handoutMasterIdLst>
  <p:sldIdLst>
    <p:sldId id="256" r:id="rId2"/>
    <p:sldId id="257" r:id="rId3"/>
    <p:sldId id="258" r:id="rId4"/>
    <p:sldId id="259" r:id="rId5"/>
    <p:sldId id="290" r:id="rId6"/>
    <p:sldId id="291" r:id="rId7"/>
    <p:sldId id="292" r:id="rId8"/>
    <p:sldId id="293" r:id="rId9"/>
    <p:sldId id="294" r:id="rId10"/>
    <p:sldId id="295" r:id="rId11"/>
    <p:sldId id="297" r:id="rId12"/>
    <p:sldId id="298" r:id="rId13"/>
    <p:sldId id="299" r:id="rId14"/>
    <p:sldId id="300" r:id="rId15"/>
    <p:sldId id="301" r:id="rId16"/>
    <p:sldId id="302" r:id="rId17"/>
    <p:sldId id="306" r:id="rId18"/>
    <p:sldId id="303" r:id="rId19"/>
    <p:sldId id="304" r:id="rId20"/>
    <p:sldId id="305" r:id="rId21"/>
    <p:sldId id="289" r:id="rId22"/>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53" autoAdjust="0"/>
    <p:restoredTop sz="64452" autoAdjust="0"/>
  </p:normalViewPr>
  <p:slideViewPr>
    <p:cSldViewPr>
      <p:cViewPr>
        <p:scale>
          <a:sx n="50" d="100"/>
          <a:sy n="50" d="100"/>
        </p:scale>
        <p:origin x="-1560" y="-42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70" d="100"/>
        <a:sy n="70" d="100"/>
      </p:scale>
      <p:origin x="0" y="0"/>
    </p:cViewPr>
  </p:sorterViewPr>
  <p:notesViewPr>
    <p:cSldViewPr>
      <p:cViewPr varScale="1">
        <p:scale>
          <a:sx n="76" d="100"/>
          <a:sy n="76" d="100"/>
        </p:scale>
        <p:origin x="-1956" y="-9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DA837387-7410-4D4C-810F-4324124C90BC}" type="datetimeFigureOut">
              <a:rPr lang="en-US" smtClean="0"/>
              <a:t>1/26/2017</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2CBDE253-70A8-47B3-9681-7CEAD177A349}" type="slidenum">
              <a:rPr lang="en-US" smtClean="0"/>
              <a:t>‹#›</a:t>
            </a:fld>
            <a:endParaRPr lang="en-US"/>
          </a:p>
        </p:txBody>
      </p:sp>
    </p:spTree>
    <p:extLst>
      <p:ext uri="{BB962C8B-B14F-4D97-AF65-F5344CB8AC3E}">
        <p14:creationId xmlns:p14="http://schemas.microsoft.com/office/powerpoint/2010/main" val="2081901258"/>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100"/>
            </a:lvl1pPr>
          </a:lstStyle>
          <a:p>
            <a:r>
              <a:rPr lang="en-US" dirty="0" smtClean="0"/>
              <a:t>DWI Detection and Standardized Field Sobriety Testing Instructor Development Course</a:t>
            </a:r>
            <a:endParaRPr lang="en-US" dirty="0"/>
          </a:p>
        </p:txBody>
      </p:sp>
      <p:sp>
        <p:nvSpPr>
          <p:cNvPr id="4" name="Slide Image Placeholder 3"/>
          <p:cNvSpPr>
            <a:spLocks noGrp="1" noRot="1" noChangeAspect="1"/>
          </p:cNvSpPr>
          <p:nvPr>
            <p:ph type="sldImg" idx="2"/>
          </p:nvPr>
        </p:nvSpPr>
        <p:spPr>
          <a:xfrm>
            <a:off x="1738313" y="720725"/>
            <a:ext cx="3838575" cy="2879725"/>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3936492"/>
            <a:ext cx="5852160" cy="5088636"/>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4114800" cy="480060"/>
          </a:xfrm>
          <a:prstGeom prst="rect">
            <a:avLst/>
          </a:prstGeom>
        </p:spPr>
        <p:txBody>
          <a:bodyPr vert="horz" lIns="96661" tIns="48331" rIns="96661" bIns="48331" rtlCol="0" anchor="b"/>
          <a:lstStyle>
            <a:lvl1pPr algn="l">
              <a:defRPr sz="1100"/>
            </a:lvl1pPr>
          </a:lstStyle>
          <a:p>
            <a:r>
              <a:rPr lang="en-US" dirty="0" smtClean="0"/>
              <a:t>Session 3 – Effective Strategies in Learning and Instruction</a:t>
            </a:r>
          </a:p>
          <a:p>
            <a:r>
              <a:rPr lang="en-US" dirty="0" smtClean="0"/>
              <a:t>February, 2017</a:t>
            </a:r>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100"/>
            </a:lvl1pPr>
          </a:lstStyle>
          <a:p>
            <a:r>
              <a:rPr lang="en-US" smtClean="0"/>
              <a:t>Page </a:t>
            </a:r>
            <a:fld id="{AED10D12-2569-4B27-B139-281FE96BCF92}" type="slidenum">
              <a:rPr lang="en-US" smtClean="0"/>
              <a:pPr/>
              <a:t>‹#›</a:t>
            </a:fld>
            <a:endParaRPr lang="en-US" dirty="0"/>
          </a:p>
        </p:txBody>
      </p:sp>
    </p:spTree>
    <p:extLst>
      <p:ext uri="{BB962C8B-B14F-4D97-AF65-F5344CB8AC3E}">
        <p14:creationId xmlns:p14="http://schemas.microsoft.com/office/powerpoint/2010/main" val="300415051"/>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100" kern="1200">
        <a:solidFill>
          <a:schemeClr val="tx1"/>
        </a:solidFill>
        <a:latin typeface="+mn-lt"/>
        <a:ea typeface="+mn-ea"/>
        <a:cs typeface="+mn-cs"/>
      </a:defRPr>
    </a:lvl2pPr>
    <a:lvl3pPr marL="914400" algn="l" defTabSz="914400" rtl="0" eaLnBrk="1" latinLnBrk="0" hangingPunct="1">
      <a:defRPr sz="1100" kern="1200">
        <a:solidFill>
          <a:schemeClr val="tx1"/>
        </a:solidFill>
        <a:latin typeface="+mn-lt"/>
        <a:ea typeface="+mn-ea"/>
        <a:cs typeface="+mn-cs"/>
      </a:defRPr>
    </a:lvl3pPr>
    <a:lvl4pPr marL="1371600" algn="l" defTabSz="914400" rtl="0" eaLnBrk="1" latinLnBrk="0" hangingPunct="1">
      <a:defRPr sz="1100" kern="1200">
        <a:solidFill>
          <a:schemeClr val="tx1"/>
        </a:solidFill>
        <a:latin typeface="+mn-lt"/>
        <a:ea typeface="+mn-ea"/>
        <a:cs typeface="+mn-cs"/>
      </a:defRPr>
    </a:lvl4pPr>
    <a:lvl5pPr marL="1828800" algn="l" defTabSz="914400" rtl="0" eaLnBrk="1" latinLnBrk="0" hangingPunct="1">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smtClean="0"/>
              <a:t>Page </a:t>
            </a:r>
            <a:fld id="{AED10D12-2569-4B27-B139-281FE96BCF92}" type="slidenum">
              <a:rPr lang="en-US" smtClean="0"/>
              <a:pPr/>
              <a:t>1</a:t>
            </a:fld>
            <a:endParaRPr lang="en-US" dirty="0"/>
          </a:p>
        </p:txBody>
      </p:sp>
      <p:sp>
        <p:nvSpPr>
          <p:cNvPr id="6" name="Header Placeholder 5"/>
          <p:cNvSpPr>
            <a:spLocks noGrp="1"/>
          </p:cNvSpPr>
          <p:nvPr>
            <p:ph type="hdr" sz="quarter" idx="12"/>
          </p:nvPr>
        </p:nvSpPr>
        <p:spPr/>
        <p:txBody>
          <a:bodyPr/>
          <a:lstStyle/>
          <a:p>
            <a:r>
              <a:rPr lang="en-US" dirty="0" smtClean="0"/>
              <a:t>DWI Detection and Standardized Field Sobriety Testing Instructor Development Course</a:t>
            </a:r>
            <a:endParaRPr lang="en-US" dirty="0"/>
          </a:p>
        </p:txBody>
      </p:sp>
      <p:sp>
        <p:nvSpPr>
          <p:cNvPr id="5" name="Footer Placeholder 4"/>
          <p:cNvSpPr>
            <a:spLocks noGrp="1"/>
          </p:cNvSpPr>
          <p:nvPr>
            <p:ph type="ftr" sz="quarter" idx="13"/>
          </p:nvPr>
        </p:nvSpPr>
        <p:spPr/>
        <p:txBody>
          <a:bodyPr/>
          <a:lstStyle/>
          <a:p>
            <a:r>
              <a:rPr lang="en-US" smtClean="0"/>
              <a:t>Session 3 – Effective Strategies in Learning and Instruction</a:t>
            </a:r>
          </a:p>
          <a:p>
            <a:r>
              <a:rPr lang="en-US" smtClean="0"/>
              <a:t>February, 2017</a:t>
            </a:r>
            <a:endParaRPr lang="en-US" dirty="0"/>
          </a:p>
        </p:txBody>
      </p:sp>
    </p:spTree>
    <p:extLst>
      <p:ext uri="{BB962C8B-B14F-4D97-AF65-F5344CB8AC3E}">
        <p14:creationId xmlns:p14="http://schemas.microsoft.com/office/powerpoint/2010/main" val="13321950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dirty="0"/>
              <a:t>Repetition at specifically-timed intervals is best for learning. A great deal of research shows thinking or talking about an event immediately after it has occurred enhances memory for that event.</a:t>
            </a:r>
            <a:r>
              <a:rPr lang="en-US" sz="1200" baseline="30000" dirty="0"/>
              <a:t> </a:t>
            </a:r>
            <a:endParaRPr lang="en-US" sz="1200" dirty="0"/>
          </a:p>
          <a:p>
            <a:endParaRPr lang="en-US" sz="1200" dirty="0"/>
          </a:p>
          <a:p>
            <a:r>
              <a:rPr lang="en-US" sz="1200" dirty="0"/>
              <a:t>Learning requires memory; however, memory is not realized by mere repetition. Retrieval practice - recalling facts, concepts, or events from memory is a more effective learning strategy than rapid-fire repetition or simply repeating things numerous times in a row.</a:t>
            </a:r>
            <a:r>
              <a:rPr lang="en-US" sz="1200" baseline="30000" dirty="0"/>
              <a:t> </a:t>
            </a:r>
            <a:r>
              <a:rPr lang="en-US" sz="1200" dirty="0"/>
              <a:t> Retrieval is harder and feels less productive, but this retrieval practice produces longer lasting results. It makes you far more effective and enables you to be more versatile in the application of that knowledge or skill.</a:t>
            </a:r>
            <a:r>
              <a:rPr lang="en-US" sz="1200" baseline="30000" dirty="0"/>
              <a:t> </a:t>
            </a:r>
            <a:endParaRPr lang="en-US" sz="1200" dirty="0"/>
          </a:p>
          <a:p>
            <a:endParaRPr lang="en-US" sz="1200" b="1" i="1" dirty="0"/>
          </a:p>
          <a:p>
            <a:r>
              <a:rPr lang="en-US" sz="1200" b="1" i="1" dirty="0"/>
              <a:t>Note: The instructor should identify where this strategy may be used within the Cycle of Instruction. Accurate repetition is a very effective strategy during the Integration segment in the Cycle of Instruction.</a:t>
            </a:r>
            <a:endParaRPr lang="en-US" sz="1200" dirty="0"/>
          </a:p>
          <a:p>
            <a:endParaRPr lang="en-US" sz="1200" dirty="0"/>
          </a:p>
          <a:p>
            <a:r>
              <a:rPr lang="en-US" sz="1200" dirty="0"/>
              <a:t>You must find different ways to repeat, present, and emphasize the information to increase retention. For example, you may repeat information using visual aids, auditory aids, demonstrations, questions, and group activities. Some effective repetition tools are quizzes, tests, practice exercises, flash cards, and corrective feedback. A good rule of thumb is to repeat important concepts in the first 30 seconds. Then at 90 minutes to 2 hours, revisit and repeat the concepts again.</a:t>
            </a:r>
          </a:p>
          <a:p>
            <a:endParaRPr lang="en-US" sz="1200" dirty="0" smtClean="0"/>
          </a:p>
          <a:p>
            <a:pPr lvl="0"/>
            <a:r>
              <a:rPr lang="en-US" sz="1200" dirty="0"/>
              <a:t>__________________________________________________________________________</a:t>
            </a:r>
          </a:p>
          <a:p>
            <a:pPr lvl="0"/>
            <a:endParaRPr lang="en-US" sz="1200" dirty="0"/>
          </a:p>
          <a:p>
            <a:pPr lvl="0"/>
            <a:r>
              <a:rPr lang="en-US" sz="1200" dirty="0" smtClean="0"/>
              <a:t>__________________________________________________________________________</a:t>
            </a:r>
            <a:endParaRPr lang="en-US" sz="1200" dirty="0"/>
          </a:p>
          <a:p>
            <a:endParaRPr lang="en-US" sz="1200" dirty="0"/>
          </a:p>
        </p:txBody>
      </p:sp>
      <p:sp>
        <p:nvSpPr>
          <p:cNvPr id="4" name="Header Placeholder 3"/>
          <p:cNvSpPr>
            <a:spLocks noGrp="1"/>
          </p:cNvSpPr>
          <p:nvPr>
            <p:ph type="hdr" sz="quarter" idx="10"/>
          </p:nvPr>
        </p:nvSpPr>
        <p:spPr/>
        <p:txBody>
          <a:bodyPr/>
          <a:lstStyle/>
          <a:p>
            <a:r>
              <a:rPr lang="en-US" dirty="0"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10</a:t>
            </a:fld>
            <a:endParaRPr lang="en-US" dirty="0"/>
          </a:p>
        </p:txBody>
      </p:sp>
      <p:sp>
        <p:nvSpPr>
          <p:cNvPr id="7" name="Footer Placeholder 6"/>
          <p:cNvSpPr>
            <a:spLocks noGrp="1"/>
          </p:cNvSpPr>
          <p:nvPr>
            <p:ph type="ftr" sz="quarter" idx="13"/>
          </p:nvPr>
        </p:nvSpPr>
        <p:spPr/>
        <p:txBody>
          <a:bodyPr/>
          <a:lstStyle/>
          <a:p>
            <a:r>
              <a:rPr lang="en-US" smtClean="0"/>
              <a:t>Session 3 – Effective Strategies in Learning and Instruction</a:t>
            </a:r>
          </a:p>
          <a:p>
            <a:r>
              <a:rPr lang="en-US" smtClean="0"/>
              <a:t>February, 2017</a:t>
            </a:r>
            <a:endParaRPr lang="en-US" dirty="0"/>
          </a:p>
        </p:txBody>
      </p:sp>
    </p:spTree>
    <p:extLst>
      <p:ext uri="{BB962C8B-B14F-4D97-AF65-F5344CB8AC3E}">
        <p14:creationId xmlns:p14="http://schemas.microsoft.com/office/powerpoint/2010/main" val="31690179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dirty="0"/>
              <a:t>Team Teaching Techniques</a:t>
            </a:r>
            <a:endParaRPr lang="en-US" sz="1200" dirty="0"/>
          </a:p>
          <a:p>
            <a:endParaRPr lang="en-US" sz="1200" dirty="0"/>
          </a:p>
          <a:p>
            <a:r>
              <a:rPr lang="en-US" sz="1200" dirty="0"/>
              <a:t>Prior to the class, instructors should coordinate and discuss individual delivery techniques and logistical requirements. They should establish guidelines for shared facilitation, interjection of supplemental information or material, etc.</a:t>
            </a:r>
          </a:p>
          <a:p>
            <a:endParaRPr lang="en-US" sz="1200" dirty="0"/>
          </a:p>
          <a:p>
            <a:r>
              <a:rPr lang="en-US" sz="1200" dirty="0"/>
              <a:t>During class, present a team-teaching approach, respect allotted time slots, and initiate discussions. The teaching instructor facilitates discussion in the classroom and involves the other instructor where appropriate.  Both instructors are there to assist and support each other.</a:t>
            </a:r>
          </a:p>
          <a:p>
            <a:endParaRPr lang="en-US" sz="1200" dirty="0"/>
          </a:p>
          <a:p>
            <a:r>
              <a:rPr lang="en-US" sz="1200" dirty="0"/>
              <a:t>At the conclusion of the class, instructors should discuss the overall training program and annotate any required modifications. They should also review the delivery and presentation of the material to determine what was effective and what needed improvement. </a:t>
            </a:r>
            <a:endParaRPr lang="en-US" sz="1200" dirty="0" smtClean="0"/>
          </a:p>
          <a:p>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smtClean="0"/>
              <a:t>__________________________________________________________________________</a:t>
            </a:r>
            <a:endParaRPr lang="en-US" sz="1200" dirty="0"/>
          </a:p>
          <a:p>
            <a:endParaRPr lang="en-US" sz="1200" dirty="0"/>
          </a:p>
          <a:p>
            <a:endParaRPr lang="en-US" dirty="0"/>
          </a:p>
        </p:txBody>
      </p:sp>
      <p:sp>
        <p:nvSpPr>
          <p:cNvPr id="4" name="Header Placeholder 3"/>
          <p:cNvSpPr>
            <a:spLocks noGrp="1"/>
          </p:cNvSpPr>
          <p:nvPr>
            <p:ph type="hdr" sz="quarter" idx="10"/>
          </p:nvPr>
        </p:nvSpPr>
        <p:spPr/>
        <p:txBody>
          <a:bodyPr/>
          <a:lstStyle/>
          <a:p>
            <a:r>
              <a:rPr lang="en-US" dirty="0"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11</a:t>
            </a:fld>
            <a:endParaRPr lang="en-US" dirty="0"/>
          </a:p>
        </p:txBody>
      </p:sp>
      <p:sp>
        <p:nvSpPr>
          <p:cNvPr id="7" name="Footer Placeholder 6"/>
          <p:cNvSpPr>
            <a:spLocks noGrp="1"/>
          </p:cNvSpPr>
          <p:nvPr>
            <p:ph type="ftr" sz="quarter" idx="13"/>
          </p:nvPr>
        </p:nvSpPr>
        <p:spPr/>
        <p:txBody>
          <a:bodyPr/>
          <a:lstStyle/>
          <a:p>
            <a:r>
              <a:rPr lang="en-US" smtClean="0"/>
              <a:t>Session 3 – Effective Strategies in Learning and Instruction</a:t>
            </a:r>
          </a:p>
          <a:p>
            <a:r>
              <a:rPr lang="en-US" smtClean="0"/>
              <a:t>February, 2017</a:t>
            </a:r>
            <a:endParaRPr lang="en-US" dirty="0"/>
          </a:p>
        </p:txBody>
      </p:sp>
    </p:spTree>
    <p:extLst>
      <p:ext uri="{BB962C8B-B14F-4D97-AF65-F5344CB8AC3E}">
        <p14:creationId xmlns:p14="http://schemas.microsoft.com/office/powerpoint/2010/main" val="41735157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a:xfrm>
            <a:off x="533400" y="3936492"/>
            <a:ext cx="6248400" cy="5207508"/>
          </a:xfrm>
        </p:spPr>
        <p:txBody>
          <a:bodyPr/>
          <a:lstStyle/>
          <a:p>
            <a:r>
              <a:rPr lang="en-US" sz="1200" b="1" cap="all" dirty="0"/>
              <a:t>F. </a:t>
            </a:r>
            <a:r>
              <a:rPr lang="en-US" sz="1200" b="1" u="sng" cap="all" dirty="0"/>
              <a:t>10-Minute Rule</a:t>
            </a:r>
            <a:endParaRPr lang="en-US" sz="1200" cap="all" dirty="0"/>
          </a:p>
          <a:p>
            <a:endParaRPr lang="en-US" sz="1200" b="1" i="1" dirty="0"/>
          </a:p>
          <a:p>
            <a:r>
              <a:rPr lang="en-US" sz="1200" b="1" i="1" dirty="0"/>
              <a:t>Discuss the 10-minute rule with the participants.</a:t>
            </a:r>
            <a:endParaRPr lang="en-US" sz="1200" dirty="0"/>
          </a:p>
          <a:p>
            <a:endParaRPr lang="en-US" sz="1200" dirty="0"/>
          </a:p>
          <a:p>
            <a:r>
              <a:rPr lang="en-US" sz="1200" dirty="0"/>
              <a:t>In general, people can maintain their focus for approximately 10 minutes at a time. Instructors should do something different or change something every 10 minutes. Ideally, the instructor should include a brief hook that affects an emotional trigger in the participant (laughter, fear, compassion, nostalgia, etc.). Yet, this hook must also be relevant to the overall presentation. It is best when this hook connects the two, 10-minute segments.</a:t>
            </a:r>
            <a:r>
              <a:rPr lang="en-US" sz="1200" baseline="30000" dirty="0"/>
              <a:t> </a:t>
            </a:r>
            <a:endParaRPr lang="en-US" sz="1200" dirty="0"/>
          </a:p>
          <a:p>
            <a:endParaRPr lang="en-US" sz="1200" dirty="0"/>
          </a:p>
          <a:p>
            <a:r>
              <a:rPr lang="en-US" sz="1200" dirty="0"/>
              <a:t>For example:</a:t>
            </a:r>
          </a:p>
          <a:p>
            <a:pPr marL="181240" indent="-181240">
              <a:buFont typeface="Arial" panose="020B0604020202020204" pitchFamily="34" charset="0"/>
              <a:buChar char="•"/>
            </a:pPr>
            <a:r>
              <a:rPr lang="en-US" sz="1200" dirty="0"/>
              <a:t>Short Demonstration</a:t>
            </a:r>
          </a:p>
          <a:p>
            <a:pPr marL="181240" indent="-181240">
              <a:buFont typeface="Arial" panose="020B0604020202020204" pitchFamily="34" charset="0"/>
              <a:buChar char="•"/>
            </a:pPr>
            <a:r>
              <a:rPr lang="en-US" sz="1200" dirty="0"/>
              <a:t>Video</a:t>
            </a:r>
          </a:p>
          <a:p>
            <a:pPr marL="181240" indent="-181240">
              <a:buFont typeface="Arial" panose="020B0604020202020204" pitchFamily="34" charset="0"/>
              <a:buChar char="•"/>
            </a:pPr>
            <a:r>
              <a:rPr lang="en-US" sz="1200" dirty="0"/>
              <a:t>Activity</a:t>
            </a:r>
          </a:p>
          <a:p>
            <a:pPr marL="181240" indent="-181240">
              <a:buFont typeface="Arial" panose="020B0604020202020204" pitchFamily="34" charset="0"/>
              <a:buChar char="•"/>
            </a:pPr>
            <a:r>
              <a:rPr lang="en-US" sz="1200" dirty="0"/>
              <a:t>Discussion</a:t>
            </a:r>
          </a:p>
          <a:p>
            <a:pPr marL="181240" indent="-181240">
              <a:buFont typeface="Arial" panose="020B0604020202020204" pitchFamily="34" charset="0"/>
              <a:buChar char="•"/>
            </a:pPr>
            <a:r>
              <a:rPr lang="en-US" sz="1200" dirty="0"/>
              <a:t>Purposeful Movement</a:t>
            </a:r>
          </a:p>
          <a:p>
            <a:pPr marL="181240" indent="-181240">
              <a:buFont typeface="Arial" panose="020B0604020202020204" pitchFamily="34" charset="0"/>
              <a:buChar char="•"/>
            </a:pPr>
            <a:r>
              <a:rPr lang="en-US" sz="1200" dirty="0"/>
              <a:t>Tone of Voice</a:t>
            </a:r>
          </a:p>
          <a:p>
            <a:endParaRPr lang="en-US" sz="1200" b="1" i="1" dirty="0"/>
          </a:p>
          <a:p>
            <a:r>
              <a:rPr lang="en-US" sz="1200" b="1" i="1" dirty="0"/>
              <a:t>Remember the 10-minute rule:</a:t>
            </a:r>
            <a:endParaRPr lang="en-US" sz="1200" dirty="0"/>
          </a:p>
          <a:p>
            <a:pPr marL="181240" indent="-181240">
              <a:buFont typeface="Arial" panose="020B0604020202020204" pitchFamily="34" charset="0"/>
              <a:buChar char="•"/>
            </a:pPr>
            <a:r>
              <a:rPr lang="en-US" sz="1200" b="1" i="1" dirty="0"/>
              <a:t>Maximum concentration is 10 minutes</a:t>
            </a:r>
            <a:endParaRPr lang="en-US" sz="1200" dirty="0"/>
          </a:p>
          <a:p>
            <a:pPr marL="181240" indent="-181240">
              <a:buFont typeface="Arial" panose="020B0604020202020204" pitchFamily="34" charset="0"/>
              <a:buChar char="•"/>
            </a:pPr>
            <a:r>
              <a:rPr lang="en-US" sz="1200" b="1" i="1" dirty="0"/>
              <a:t>Break presentation into short segments</a:t>
            </a:r>
            <a:endParaRPr lang="en-US" sz="1200" dirty="0"/>
          </a:p>
          <a:p>
            <a:pPr marL="181240" indent="-181240">
              <a:buFont typeface="Arial" panose="020B0604020202020204" pitchFamily="34" charset="0"/>
              <a:buChar char="•"/>
            </a:pPr>
            <a:r>
              <a:rPr lang="en-US" sz="1200" b="1" i="1" dirty="0"/>
              <a:t>Remember primacy and recency</a:t>
            </a:r>
            <a:endParaRPr lang="en-US" sz="1200" dirty="0"/>
          </a:p>
          <a:p>
            <a:r>
              <a:rPr lang="en-US" sz="1200" b="1" i="1" dirty="0" smtClean="0"/>
              <a:t>Reflect </a:t>
            </a:r>
            <a:r>
              <a:rPr lang="en-US" sz="1200" b="1" i="1" dirty="0"/>
              <a:t>for a moment on how the media uses the ten-minute rule.</a:t>
            </a:r>
            <a:endParaRPr lang="en-US" sz="1200" dirty="0"/>
          </a:p>
          <a:p>
            <a:endParaRPr lang="en-US" sz="1200" b="1" i="1" dirty="0"/>
          </a:p>
          <a:p>
            <a:r>
              <a:rPr lang="en-US" sz="1200" b="1" i="1" dirty="0"/>
              <a:t>Note: The instructor should identify where this strategy may be used within the Cycle of Instruction. Timing is a very effective strategy during the Activation and Demonstration stages in the Cycle of Instruction.</a:t>
            </a:r>
            <a:endParaRPr lang="en-US" sz="1200" dirty="0"/>
          </a:p>
          <a:p>
            <a:endParaRPr lang="en-US" dirty="0"/>
          </a:p>
        </p:txBody>
      </p:sp>
      <p:sp>
        <p:nvSpPr>
          <p:cNvPr id="4" name="Header Placeholder 3"/>
          <p:cNvSpPr>
            <a:spLocks noGrp="1"/>
          </p:cNvSpPr>
          <p:nvPr>
            <p:ph type="hdr" sz="quarter" idx="10"/>
          </p:nvPr>
        </p:nvSpPr>
        <p:spPr/>
        <p:txBody>
          <a:bodyPr/>
          <a:lstStyle/>
          <a:p>
            <a:r>
              <a:rPr lang="en-US" dirty="0"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12</a:t>
            </a:fld>
            <a:endParaRPr lang="en-US" dirty="0"/>
          </a:p>
        </p:txBody>
      </p:sp>
      <p:sp>
        <p:nvSpPr>
          <p:cNvPr id="7" name="Footer Placeholder 6"/>
          <p:cNvSpPr>
            <a:spLocks noGrp="1"/>
          </p:cNvSpPr>
          <p:nvPr>
            <p:ph type="ftr" sz="quarter" idx="13"/>
          </p:nvPr>
        </p:nvSpPr>
        <p:spPr/>
        <p:txBody>
          <a:bodyPr/>
          <a:lstStyle/>
          <a:p>
            <a:r>
              <a:rPr lang="en-US" smtClean="0"/>
              <a:t>Session 3 – Effective Strategies in Learning and Instruction</a:t>
            </a:r>
          </a:p>
          <a:p>
            <a:r>
              <a:rPr lang="en-US" smtClean="0"/>
              <a:t>February, 2017</a:t>
            </a:r>
            <a:endParaRPr lang="en-US" dirty="0"/>
          </a:p>
        </p:txBody>
      </p:sp>
    </p:spTree>
    <p:extLst>
      <p:ext uri="{BB962C8B-B14F-4D97-AF65-F5344CB8AC3E}">
        <p14:creationId xmlns:p14="http://schemas.microsoft.com/office/powerpoint/2010/main" val="17498292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a:xfrm>
            <a:off x="406400" y="3810000"/>
            <a:ext cx="6583680" cy="5257800"/>
          </a:xfrm>
        </p:spPr>
        <p:txBody>
          <a:bodyPr/>
          <a:lstStyle/>
          <a:p>
            <a:r>
              <a:rPr lang="en-US" sz="1200" b="1" cap="all" dirty="0"/>
              <a:t>G. </a:t>
            </a:r>
            <a:r>
              <a:rPr lang="en-US" sz="1200" b="1" u="sng" cap="all" dirty="0"/>
              <a:t>Color</a:t>
            </a:r>
            <a:endParaRPr lang="en-US" sz="1200" cap="all" dirty="0"/>
          </a:p>
          <a:p>
            <a:endParaRPr lang="en-US" sz="1200" dirty="0"/>
          </a:p>
          <a:p>
            <a:r>
              <a:rPr lang="en-US" sz="1200" b="1" i="1" dirty="0"/>
              <a:t>Discussion: Call out a color. Ask </a:t>
            </a:r>
            <a:r>
              <a:rPr lang="en-US" sz="1200" b="1" i="1" dirty="0" smtClean="0"/>
              <a:t>participants </a:t>
            </a:r>
            <a:r>
              <a:rPr lang="en-US" sz="1200" b="1" i="1" dirty="0"/>
              <a:t>to tell you what that color means to them.</a:t>
            </a:r>
            <a:r>
              <a:rPr lang="en-US" sz="1200" dirty="0"/>
              <a:t>  </a:t>
            </a:r>
            <a:r>
              <a:rPr lang="en-US" sz="1200" b="1" i="1" dirty="0"/>
              <a:t>Document responses, typical answers will include:</a:t>
            </a:r>
            <a:endParaRPr lang="en-US" sz="1200" dirty="0"/>
          </a:p>
          <a:p>
            <a:pPr marL="181240" indent="-181240">
              <a:buFont typeface="Arial" panose="020B0604020202020204" pitchFamily="34" charset="0"/>
              <a:buChar char="•"/>
            </a:pPr>
            <a:r>
              <a:rPr lang="en-US" sz="1200" b="1" i="1" dirty="0"/>
              <a:t>Red: power, fun, danger</a:t>
            </a:r>
            <a:endParaRPr lang="en-US" sz="1200" dirty="0"/>
          </a:p>
          <a:p>
            <a:pPr marL="181240" indent="-181240">
              <a:buFont typeface="Arial" panose="020B0604020202020204" pitchFamily="34" charset="0"/>
              <a:buChar char="•"/>
            </a:pPr>
            <a:r>
              <a:rPr lang="en-US" sz="1200" b="1" i="1" dirty="0"/>
              <a:t>Green: money, growth </a:t>
            </a:r>
            <a:endParaRPr lang="en-US" sz="1200" dirty="0"/>
          </a:p>
          <a:p>
            <a:pPr marL="181240" indent="-181240">
              <a:buFont typeface="Arial" panose="020B0604020202020204" pitchFamily="34" charset="0"/>
              <a:buChar char="•"/>
            </a:pPr>
            <a:r>
              <a:rPr lang="en-US" sz="1200" b="1" i="1" dirty="0"/>
              <a:t>Blue: loyalty, tranquility, water, cool </a:t>
            </a:r>
            <a:endParaRPr lang="en-US" sz="1200" dirty="0"/>
          </a:p>
          <a:p>
            <a:pPr marL="181240" indent="-181240">
              <a:buFont typeface="Arial" panose="020B0604020202020204" pitchFamily="34" charset="0"/>
              <a:buChar char="•"/>
            </a:pPr>
            <a:r>
              <a:rPr lang="en-US" sz="1200" b="1" i="1" dirty="0"/>
              <a:t>Gold: riches, royalty </a:t>
            </a:r>
            <a:endParaRPr lang="en-US" sz="1200" dirty="0"/>
          </a:p>
          <a:p>
            <a:pPr marL="181240" indent="-181240">
              <a:buFont typeface="Arial" panose="020B0604020202020204" pitchFamily="34" charset="0"/>
              <a:buChar char="•"/>
            </a:pPr>
            <a:r>
              <a:rPr lang="en-US" sz="1200" b="1" i="1" dirty="0"/>
              <a:t>Brown: earthy, grounded </a:t>
            </a:r>
            <a:endParaRPr lang="en-US" sz="1200" dirty="0"/>
          </a:p>
          <a:p>
            <a:endParaRPr lang="en-US" sz="1200" b="1" i="1" dirty="0"/>
          </a:p>
          <a:p>
            <a:r>
              <a:rPr lang="en-US" sz="1200" b="1" i="1" dirty="0"/>
              <a:t>Note this could be different based on the participant’s cultural background. For example, in Eastern cultures red may symbolize prosperity or good fortune, in India red is the color of purity.  Emphasize how their color choice may make people feel a certain way or remember certain information. Explain their choice of color should appropriately reflect the value or point they are attempting to convey.   Note if you had an instructor fill out a windowpane using a hard to see color as recommended, point out how distracting it was to the presentation.</a:t>
            </a:r>
            <a:endParaRPr lang="en-US" sz="1200" dirty="0"/>
          </a:p>
          <a:p>
            <a:endParaRPr lang="en-US" sz="1200" dirty="0"/>
          </a:p>
          <a:p>
            <a:r>
              <a:rPr lang="en-US" sz="1200" dirty="0"/>
              <a:t>Effective use of color can increase communication speed, accuracy, and retention. However, it must be relevant to what is being learned. Overuse of colors, or choosing the wrong color can be distracting or lead to cognitive overload. Your color choice may make people feel a certain way or remember certain information. Your choice of color should appropriately reflect the value or point you are attempting to convey. </a:t>
            </a:r>
          </a:p>
          <a:p>
            <a:pPr marL="181240" indent="-181240">
              <a:buFont typeface="Arial" panose="020B0604020202020204" pitchFamily="34" charset="0"/>
              <a:buChar char="•"/>
            </a:pPr>
            <a:r>
              <a:rPr lang="en-US" sz="1200" dirty="0"/>
              <a:t>Color gains attention  (Example: Use of color in traffic signs)</a:t>
            </a:r>
          </a:p>
          <a:p>
            <a:pPr marL="181240" indent="-181240">
              <a:buFont typeface="Arial" panose="020B0604020202020204" pitchFamily="34" charset="0"/>
              <a:buChar char="•"/>
            </a:pPr>
            <a:r>
              <a:rPr lang="en-US" sz="1200" dirty="0"/>
              <a:t>Color enables memory (Association of color with facts to improve recall)</a:t>
            </a:r>
          </a:p>
          <a:p>
            <a:pPr marL="181240" indent="-181240">
              <a:buFont typeface="Arial" panose="020B0604020202020204" pitchFamily="34" charset="0"/>
              <a:buChar char="•"/>
            </a:pPr>
            <a:r>
              <a:rPr lang="en-US" sz="1200" dirty="0"/>
              <a:t>Colors have meaning (Use appropriate colors to the culture of your audience)</a:t>
            </a:r>
          </a:p>
          <a:p>
            <a:endParaRPr lang="en-US" sz="1200" b="1" i="1" dirty="0"/>
          </a:p>
          <a:p>
            <a:r>
              <a:rPr lang="en-US" sz="1200" b="1" i="1" dirty="0"/>
              <a:t>Note </a:t>
            </a:r>
            <a:r>
              <a:rPr lang="en-US" sz="1200" b="1" i="1" dirty="0" smtClean="0"/>
              <a:t>the </a:t>
            </a:r>
            <a:r>
              <a:rPr lang="en-US" sz="1200" b="1" i="1" dirty="0"/>
              <a:t>instructor should identify where this strategy may be used within the Cycle of Instruction. Color is a very effective strategy during the activation stage in the Cycle of Instruction.</a:t>
            </a:r>
            <a:endParaRPr lang="en-US" sz="1200" dirty="0"/>
          </a:p>
        </p:txBody>
      </p:sp>
      <p:sp>
        <p:nvSpPr>
          <p:cNvPr id="4" name="Header Placeholder 3"/>
          <p:cNvSpPr>
            <a:spLocks noGrp="1"/>
          </p:cNvSpPr>
          <p:nvPr>
            <p:ph type="hdr" sz="quarter" idx="10"/>
          </p:nvPr>
        </p:nvSpPr>
        <p:spPr/>
        <p:txBody>
          <a:bodyPr/>
          <a:lstStyle/>
          <a:p>
            <a:r>
              <a:rPr lang="en-US" dirty="0"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13</a:t>
            </a:fld>
            <a:endParaRPr lang="en-US" dirty="0"/>
          </a:p>
        </p:txBody>
      </p:sp>
      <p:sp>
        <p:nvSpPr>
          <p:cNvPr id="7" name="Footer Placeholder 6"/>
          <p:cNvSpPr>
            <a:spLocks noGrp="1"/>
          </p:cNvSpPr>
          <p:nvPr>
            <p:ph type="ftr" sz="quarter" idx="13"/>
          </p:nvPr>
        </p:nvSpPr>
        <p:spPr/>
        <p:txBody>
          <a:bodyPr/>
          <a:lstStyle/>
          <a:p>
            <a:r>
              <a:rPr lang="en-US" smtClean="0"/>
              <a:t>Session 3 – Effective Strategies in Learning and Instruction</a:t>
            </a:r>
          </a:p>
          <a:p>
            <a:r>
              <a:rPr lang="en-US" smtClean="0"/>
              <a:t>February, 2017</a:t>
            </a:r>
            <a:endParaRPr lang="en-US" dirty="0"/>
          </a:p>
        </p:txBody>
      </p:sp>
    </p:spTree>
    <p:extLst>
      <p:ext uri="{BB962C8B-B14F-4D97-AF65-F5344CB8AC3E}">
        <p14:creationId xmlns:p14="http://schemas.microsoft.com/office/powerpoint/2010/main" val="22376120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H. </a:t>
            </a:r>
            <a:r>
              <a:rPr lang="en-US" sz="1200" b="1" u="sng" cap="all" dirty="0"/>
              <a:t>Impact</a:t>
            </a:r>
            <a:endParaRPr lang="en-US" sz="1200" cap="all" dirty="0"/>
          </a:p>
          <a:p>
            <a:endParaRPr lang="en-US" sz="1200" b="1" i="1" dirty="0"/>
          </a:p>
          <a:p>
            <a:r>
              <a:rPr lang="en-US" sz="1200" b="1" i="1" dirty="0"/>
              <a:t>Discuss impact with participants.  Remind the participants they must grab and keep their participants’ attention; effective use of tone, delivery, and style is impactful. </a:t>
            </a:r>
            <a:endParaRPr lang="en-US" sz="1200" dirty="0"/>
          </a:p>
          <a:p>
            <a:endParaRPr lang="en-US" sz="1200" b="1" i="1" dirty="0"/>
          </a:p>
          <a:p>
            <a:r>
              <a:rPr lang="en-US" sz="1200" b="1" i="1" dirty="0"/>
              <a:t>Impact Activity:  Provide the class with words that have no positive impact and ask the class to come up with better words or descriptions. For example:</a:t>
            </a:r>
            <a:endParaRPr lang="en-US" sz="1200" dirty="0"/>
          </a:p>
          <a:p>
            <a:r>
              <a:rPr lang="en-US" sz="1200" b="1" i="1" u="sng" dirty="0"/>
              <a:t>Word</a:t>
            </a:r>
            <a:r>
              <a:rPr lang="en-US" sz="1200" dirty="0"/>
              <a:t>			</a:t>
            </a:r>
            <a:r>
              <a:rPr lang="en-US" sz="1200" b="1" i="1" u="sng" dirty="0"/>
              <a:t>Better Description</a:t>
            </a:r>
            <a:endParaRPr lang="en-US" sz="1200" dirty="0"/>
          </a:p>
          <a:p>
            <a:r>
              <a:rPr lang="en-US" sz="1200" b="1" i="1" dirty="0"/>
              <a:t>Defendant’s name		Defendant</a:t>
            </a:r>
            <a:endParaRPr lang="en-US" sz="1200" dirty="0"/>
          </a:p>
          <a:p>
            <a:r>
              <a:rPr lang="en-US" sz="1200" b="1" i="1" dirty="0"/>
              <a:t>Accident			Crash, Collision, Wreck</a:t>
            </a:r>
            <a:endParaRPr lang="en-US" sz="1200" dirty="0"/>
          </a:p>
          <a:p>
            <a:pPr defTabSz="966612">
              <a:defRPr/>
            </a:pPr>
            <a:r>
              <a:rPr lang="en-US" sz="1200" b="1" i="1" dirty="0"/>
              <a:t>Drift		</a:t>
            </a:r>
            <a:r>
              <a:rPr lang="en-US" sz="1200" b="1" i="1" dirty="0" smtClean="0"/>
              <a:t>                       Swerve</a:t>
            </a:r>
            <a:r>
              <a:rPr lang="en-US" sz="1200" b="1" i="1" dirty="0"/>
              <a:t>, Weave, Crossed the center line</a:t>
            </a:r>
            <a:endParaRPr lang="en-US" sz="1200" dirty="0"/>
          </a:p>
          <a:p>
            <a:r>
              <a:rPr lang="en-US" sz="1200" b="1" i="1" dirty="0"/>
              <a:t>Impaired			Falling, </a:t>
            </a:r>
            <a:r>
              <a:rPr lang="en-US" sz="1200" b="1" i="1" dirty="0" smtClean="0"/>
              <a:t>Staggering</a:t>
            </a:r>
          </a:p>
          <a:p>
            <a:endParaRPr lang="en-US" sz="1200" b="1" i="1"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smtClean="0"/>
              <a:t>__________________________________________________________________________</a:t>
            </a:r>
            <a:endParaRPr lang="en-US" sz="1200" dirty="0"/>
          </a:p>
          <a:p>
            <a:pPr lvl="0"/>
            <a:endParaRPr lang="en-US" sz="1200" dirty="0"/>
          </a:p>
          <a:p>
            <a:pPr lvl="0"/>
            <a:r>
              <a:rPr lang="en-US" sz="1200" dirty="0"/>
              <a:t>__________________________________________________________________________</a:t>
            </a:r>
          </a:p>
          <a:p>
            <a:endParaRPr lang="en-US" sz="1200" dirty="0"/>
          </a:p>
          <a:p>
            <a:endParaRPr lang="en-US" dirty="0"/>
          </a:p>
        </p:txBody>
      </p:sp>
      <p:sp>
        <p:nvSpPr>
          <p:cNvPr id="4" name="Header Placeholder 3"/>
          <p:cNvSpPr>
            <a:spLocks noGrp="1"/>
          </p:cNvSpPr>
          <p:nvPr>
            <p:ph type="hdr" sz="quarter" idx="10"/>
          </p:nvPr>
        </p:nvSpPr>
        <p:spPr/>
        <p:txBody>
          <a:bodyPr/>
          <a:lstStyle/>
          <a:p>
            <a:r>
              <a:rPr lang="en-US" dirty="0"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14</a:t>
            </a:fld>
            <a:endParaRPr lang="en-US" dirty="0"/>
          </a:p>
        </p:txBody>
      </p:sp>
      <p:sp>
        <p:nvSpPr>
          <p:cNvPr id="7" name="Footer Placeholder 6"/>
          <p:cNvSpPr>
            <a:spLocks noGrp="1"/>
          </p:cNvSpPr>
          <p:nvPr>
            <p:ph type="ftr" sz="quarter" idx="13"/>
          </p:nvPr>
        </p:nvSpPr>
        <p:spPr/>
        <p:txBody>
          <a:bodyPr/>
          <a:lstStyle/>
          <a:p>
            <a:r>
              <a:rPr lang="en-US" smtClean="0"/>
              <a:t>Session 3 – Effective Strategies in Learning and Instruction</a:t>
            </a:r>
          </a:p>
          <a:p>
            <a:r>
              <a:rPr lang="en-US" smtClean="0"/>
              <a:t>February, 2017</a:t>
            </a:r>
            <a:endParaRPr lang="en-US" dirty="0"/>
          </a:p>
        </p:txBody>
      </p:sp>
    </p:spTree>
    <p:extLst>
      <p:ext uri="{BB962C8B-B14F-4D97-AF65-F5344CB8AC3E}">
        <p14:creationId xmlns:p14="http://schemas.microsoft.com/office/powerpoint/2010/main" val="34443249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i="1" dirty="0"/>
              <a:t>Activity:  Instructor chooses a participant and gives the participant a phrase. For example, “I’ve only had two.” Ask the participant to say the same phrase but convey a different emotion each time, for example, joy, sadness, urgency, anger, love, and excitement.</a:t>
            </a:r>
          </a:p>
          <a:p>
            <a:endParaRPr lang="en-US" sz="1200" dirty="0"/>
          </a:p>
          <a:p>
            <a:r>
              <a:rPr lang="en-US" sz="1200" dirty="0"/>
              <a:t>You must grab and keep your participants’ attention; effective use of tone, delivery, and style is impactful. You want to elicit emotion. Emotion motivates. There are certain stylistic principles that create greater impact with an audience. The brain remembers the emotional components of an experience better than any other aspect. </a:t>
            </a:r>
          </a:p>
          <a:p>
            <a:endParaRPr lang="en-US" sz="1200" dirty="0"/>
          </a:p>
          <a:p>
            <a:r>
              <a:rPr lang="en-US" sz="1200" dirty="0"/>
              <a:t>The whole range of emotions is effective.</a:t>
            </a:r>
          </a:p>
          <a:p>
            <a:pPr marL="181240" indent="-181240">
              <a:buFont typeface="Arial" panose="020B0604020202020204" pitchFamily="34" charset="0"/>
              <a:buChar char="•"/>
            </a:pPr>
            <a:r>
              <a:rPr lang="en-US" sz="1200" dirty="0"/>
              <a:t>Use words with impact</a:t>
            </a:r>
          </a:p>
          <a:p>
            <a:pPr marL="181240" indent="-181240">
              <a:buFont typeface="Arial" panose="020B0604020202020204" pitchFamily="34" charset="0"/>
              <a:buChar char="•"/>
            </a:pPr>
            <a:r>
              <a:rPr lang="en-US" sz="1200" dirty="0"/>
              <a:t>Use ideas with impact</a:t>
            </a:r>
          </a:p>
          <a:p>
            <a:pPr marL="181240" indent="-181240">
              <a:buFont typeface="Arial" panose="020B0604020202020204" pitchFamily="34" charset="0"/>
              <a:buChar char="•"/>
            </a:pPr>
            <a:r>
              <a:rPr lang="en-US" sz="1200" dirty="0"/>
              <a:t>Use controlled changes in the pace of your delivery </a:t>
            </a:r>
          </a:p>
          <a:p>
            <a:pPr marL="181240" indent="-181240">
              <a:buFont typeface="Arial" panose="020B0604020202020204" pitchFamily="34" charset="0"/>
              <a:buChar char="•"/>
            </a:pPr>
            <a:r>
              <a:rPr lang="en-US" sz="1200" dirty="0"/>
              <a:t>Use silence (pauses) to emphasize importance and to allow time for important points to sink in</a:t>
            </a:r>
          </a:p>
          <a:p>
            <a:pPr marL="181240" indent="-181240">
              <a:buFont typeface="Arial" panose="020B0604020202020204" pitchFamily="34" charset="0"/>
              <a:buChar char="•"/>
            </a:pPr>
            <a:r>
              <a:rPr lang="en-US" sz="1200" dirty="0"/>
              <a:t>Use controlled changes in voice inflection and volume</a:t>
            </a:r>
          </a:p>
          <a:p>
            <a:pPr marL="181240" indent="-181240">
              <a:buFont typeface="Arial" panose="020B0604020202020204" pitchFamily="34" charset="0"/>
              <a:buChar char="•"/>
            </a:pPr>
            <a:r>
              <a:rPr lang="en-US" sz="1200" dirty="0"/>
              <a:t>Use eye contact with your participants to personalize the instructor/participant relationship</a:t>
            </a:r>
          </a:p>
          <a:p>
            <a:pPr marL="181240" indent="-181240">
              <a:buFont typeface="Arial" panose="020B0604020202020204" pitchFamily="34" charset="0"/>
              <a:buChar char="•"/>
            </a:pPr>
            <a:r>
              <a:rPr lang="en-US" sz="1200" dirty="0"/>
              <a:t>Use controlled use of body movements and gestures </a:t>
            </a:r>
          </a:p>
          <a:p>
            <a:pPr marL="664546" lvl="1" indent="-181240">
              <a:buFont typeface="Courier New" panose="02070309020205020404" pitchFamily="49" charset="0"/>
              <a:buChar char="o"/>
            </a:pPr>
            <a:r>
              <a:rPr lang="en-US" sz="1200" dirty="0"/>
              <a:t>These gestures need to look and be natural</a:t>
            </a:r>
          </a:p>
          <a:p>
            <a:pPr marL="664546" lvl="1" indent="-181240">
              <a:buFont typeface="Courier New" panose="02070309020205020404" pitchFamily="49" charset="0"/>
              <a:buChar char="o"/>
            </a:pPr>
            <a:endParaRPr lang="en-US" sz="1200" dirty="0"/>
          </a:p>
          <a:p>
            <a:r>
              <a:rPr lang="en-US" sz="1200" b="1" i="1" dirty="0"/>
              <a:t>Note: The instructor should identify where this strategy may be used within the Cycle of Instruction. Impact is a very effective strategy during the demonstration segment in the Cycle of Instruction.</a:t>
            </a:r>
            <a:endParaRPr lang="en-US" dirty="0"/>
          </a:p>
        </p:txBody>
      </p:sp>
      <p:sp>
        <p:nvSpPr>
          <p:cNvPr id="4" name="Header Placeholder 3"/>
          <p:cNvSpPr>
            <a:spLocks noGrp="1"/>
          </p:cNvSpPr>
          <p:nvPr>
            <p:ph type="hdr" sz="quarter" idx="10"/>
          </p:nvPr>
        </p:nvSpPr>
        <p:spPr/>
        <p:txBody>
          <a:bodyPr/>
          <a:lstStyle/>
          <a:p>
            <a:r>
              <a:rPr lang="en-US" dirty="0"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15</a:t>
            </a:fld>
            <a:endParaRPr lang="en-US" dirty="0"/>
          </a:p>
        </p:txBody>
      </p:sp>
      <p:sp>
        <p:nvSpPr>
          <p:cNvPr id="7" name="Footer Placeholder 6"/>
          <p:cNvSpPr>
            <a:spLocks noGrp="1"/>
          </p:cNvSpPr>
          <p:nvPr>
            <p:ph type="ftr" sz="quarter" idx="13"/>
          </p:nvPr>
        </p:nvSpPr>
        <p:spPr/>
        <p:txBody>
          <a:bodyPr/>
          <a:lstStyle/>
          <a:p>
            <a:r>
              <a:rPr lang="en-US" smtClean="0"/>
              <a:t>Session 3 – Effective Strategies in Learning and Instruction</a:t>
            </a:r>
          </a:p>
          <a:p>
            <a:r>
              <a:rPr lang="en-US" smtClean="0"/>
              <a:t>February, 2017</a:t>
            </a:r>
            <a:endParaRPr lang="en-US" dirty="0"/>
          </a:p>
        </p:txBody>
      </p:sp>
    </p:spTree>
    <p:extLst>
      <p:ext uri="{BB962C8B-B14F-4D97-AF65-F5344CB8AC3E}">
        <p14:creationId xmlns:p14="http://schemas.microsoft.com/office/powerpoint/2010/main" val="29406937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I.</a:t>
            </a:r>
            <a:r>
              <a:rPr lang="en-US" sz="1200" cap="all" dirty="0"/>
              <a:t> </a:t>
            </a:r>
            <a:r>
              <a:rPr lang="en-US" sz="1200" b="1" u="sng" cap="all" dirty="0"/>
              <a:t>Hands-on Instruction</a:t>
            </a:r>
            <a:endParaRPr lang="en-US" sz="1200" cap="all" dirty="0"/>
          </a:p>
          <a:p>
            <a:endParaRPr lang="en-US" sz="1200" b="1" i="1" dirty="0"/>
          </a:p>
          <a:p>
            <a:r>
              <a:rPr lang="en-US" sz="1200" b="1" i="1" dirty="0" smtClean="0"/>
              <a:t>Tell participants you </a:t>
            </a:r>
            <a:r>
              <a:rPr lang="en-US" sz="1200" b="1" i="1" dirty="0"/>
              <a:t>are going to talk about hands-on instruction.</a:t>
            </a:r>
            <a:endParaRPr lang="en-US" sz="1200" dirty="0"/>
          </a:p>
          <a:p>
            <a:endParaRPr lang="en-US" sz="1200" b="1" i="1" dirty="0"/>
          </a:p>
          <a:p>
            <a:r>
              <a:rPr lang="en-US" sz="1200" b="1" i="1" dirty="0"/>
              <a:t>The basic premise behind interactive teaching is three-phase: </a:t>
            </a:r>
            <a:endParaRPr lang="en-US" sz="1200" dirty="0"/>
          </a:p>
          <a:p>
            <a:pPr marL="241653" indent="-241653">
              <a:buFont typeface="+mj-lt"/>
              <a:buAutoNum type="arabicPeriod"/>
            </a:pPr>
            <a:r>
              <a:rPr lang="en-US" sz="1200" b="1" i="1" dirty="0"/>
              <a:t>Tell me (instruct)</a:t>
            </a:r>
            <a:endParaRPr lang="en-US" sz="1200" dirty="0"/>
          </a:p>
          <a:p>
            <a:pPr marL="241653" indent="-241653">
              <a:buFont typeface="+mj-lt"/>
              <a:buAutoNum type="arabicPeriod"/>
            </a:pPr>
            <a:r>
              <a:rPr lang="en-US" sz="1200" b="1" i="1" dirty="0"/>
              <a:t>Show me (demonstrate)</a:t>
            </a:r>
            <a:endParaRPr lang="en-US" sz="1200" dirty="0"/>
          </a:p>
          <a:p>
            <a:pPr marL="241653" indent="-241653">
              <a:buFont typeface="+mj-lt"/>
              <a:buAutoNum type="arabicPeriod"/>
            </a:pPr>
            <a:r>
              <a:rPr lang="en-US" sz="1200" b="1" i="1" dirty="0"/>
              <a:t>Let me do it (practice in the real environment)</a:t>
            </a:r>
            <a:endParaRPr lang="en-US" sz="1200" dirty="0"/>
          </a:p>
          <a:p>
            <a:endParaRPr lang="en-US" sz="1200" b="1" i="1" dirty="0"/>
          </a:p>
          <a:p>
            <a:r>
              <a:rPr lang="en-US" sz="1200" b="1" i="1" dirty="0"/>
              <a:t>The instructor can relate a prior instructing experience to demonstrate , i.e., firearms training. The range master can teach how to shoot a gun by describing the process. He then actually demonstrates it for the class and then allows each participant to fire the gun based on what they have learned and seen.</a:t>
            </a:r>
            <a:endParaRPr lang="en-US" sz="1200" dirty="0"/>
          </a:p>
          <a:p>
            <a:endParaRPr lang="en-US" sz="1200" b="1" i="1" dirty="0"/>
          </a:p>
          <a:p>
            <a:r>
              <a:rPr lang="en-US" sz="1200" b="1" i="1" dirty="0"/>
              <a:t>The instructor can ask the participants to give an example of a similar effective hands-on teaching moment in their lives. </a:t>
            </a:r>
            <a:endParaRPr lang="en-US" sz="1200" dirty="0"/>
          </a:p>
          <a:p>
            <a:endParaRPr lang="en-US" sz="1200" dirty="0"/>
          </a:p>
          <a:p>
            <a:r>
              <a:rPr lang="en-US" sz="1200" dirty="0"/>
              <a:t>A hands-on approach requires participants to become active instead of passive participants. Hands-on instruction is learning by doing. It is the Application principle in the Cycle of Instruction. Learners in multisensory environments remember and internalize more. Hands-on learning helps eliminate the “illusion of knowing” wherein learners believe they know but later are not able to replicate it by doing. It often takes the attempt to apply the information to prove to us that we do not understand it yet</a:t>
            </a:r>
            <a:r>
              <a:rPr lang="en-US" sz="1200" dirty="0" smtClean="0"/>
              <a:t>.</a:t>
            </a:r>
          </a:p>
          <a:p>
            <a:endParaRPr lang="en-US" sz="1200" dirty="0"/>
          </a:p>
          <a:p>
            <a:pPr lvl="0"/>
            <a:r>
              <a:rPr lang="en-US" sz="1200" dirty="0" smtClean="0"/>
              <a:t>__________________________________________________________________________</a:t>
            </a:r>
            <a:endParaRPr lang="en-US" sz="1200" dirty="0"/>
          </a:p>
          <a:p>
            <a:pPr lvl="0"/>
            <a:endParaRPr lang="en-US" sz="1200" dirty="0"/>
          </a:p>
          <a:p>
            <a:pPr lvl="0"/>
            <a:r>
              <a:rPr lang="en-US" sz="1200" dirty="0"/>
              <a:t>__________________________________________________________________________</a:t>
            </a:r>
          </a:p>
          <a:p>
            <a:endParaRPr lang="en-US" sz="1200" dirty="0"/>
          </a:p>
        </p:txBody>
      </p:sp>
      <p:sp>
        <p:nvSpPr>
          <p:cNvPr id="4" name="Header Placeholder 3"/>
          <p:cNvSpPr>
            <a:spLocks noGrp="1"/>
          </p:cNvSpPr>
          <p:nvPr>
            <p:ph type="hdr" sz="quarter" idx="10"/>
          </p:nvPr>
        </p:nvSpPr>
        <p:spPr/>
        <p:txBody>
          <a:bodyPr/>
          <a:lstStyle/>
          <a:p>
            <a:r>
              <a:rPr lang="en-US" dirty="0"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16</a:t>
            </a:fld>
            <a:endParaRPr lang="en-US" dirty="0"/>
          </a:p>
        </p:txBody>
      </p:sp>
      <p:sp>
        <p:nvSpPr>
          <p:cNvPr id="7" name="Footer Placeholder 6"/>
          <p:cNvSpPr>
            <a:spLocks noGrp="1"/>
          </p:cNvSpPr>
          <p:nvPr>
            <p:ph type="ftr" sz="quarter" idx="13"/>
          </p:nvPr>
        </p:nvSpPr>
        <p:spPr/>
        <p:txBody>
          <a:bodyPr/>
          <a:lstStyle/>
          <a:p>
            <a:r>
              <a:rPr lang="en-US" smtClean="0"/>
              <a:t>Session 3 – Effective Strategies in Learning and Instruction</a:t>
            </a:r>
          </a:p>
          <a:p>
            <a:r>
              <a:rPr lang="en-US" smtClean="0"/>
              <a:t>February, 2017</a:t>
            </a:r>
            <a:endParaRPr lang="en-US" dirty="0"/>
          </a:p>
        </p:txBody>
      </p:sp>
    </p:spTree>
    <p:extLst>
      <p:ext uri="{BB962C8B-B14F-4D97-AF65-F5344CB8AC3E}">
        <p14:creationId xmlns:p14="http://schemas.microsoft.com/office/powerpoint/2010/main" val="37174076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pPr defTabSz="966612">
              <a:defRPr/>
            </a:pPr>
            <a:r>
              <a:rPr lang="en-US" sz="1200" b="1" cap="all" dirty="0"/>
              <a:t>J.</a:t>
            </a:r>
            <a:r>
              <a:rPr lang="en-US" sz="1200" cap="all" dirty="0"/>
              <a:t> </a:t>
            </a:r>
            <a:r>
              <a:rPr lang="en-US" sz="1200" b="1" u="sng" cap="all" dirty="0"/>
              <a:t>TEAM TEACHING</a:t>
            </a:r>
            <a:endParaRPr lang="en-US" sz="1200" cap="all" dirty="0"/>
          </a:p>
          <a:p>
            <a:endParaRPr lang="en-US" sz="1200" dirty="0"/>
          </a:p>
          <a:p>
            <a:r>
              <a:rPr lang="en-US" sz="1200" dirty="0"/>
              <a:t>Definition of Team Teaching: team teaching is combining instructional skills, subject matter, and knowledge of two instructors to present course materials or training.</a:t>
            </a:r>
          </a:p>
          <a:p>
            <a:endParaRPr lang="en-US" sz="1200" dirty="0"/>
          </a:p>
          <a:p>
            <a:r>
              <a:rPr lang="en-US" sz="1200" dirty="0"/>
              <a:t>There are advantages and disadvantages to team teaching:</a:t>
            </a:r>
          </a:p>
          <a:p>
            <a:endParaRPr lang="en-US" sz="1200" dirty="0"/>
          </a:p>
          <a:p>
            <a:r>
              <a:rPr lang="en-US" sz="1200" dirty="0"/>
              <a:t>Advantages</a:t>
            </a:r>
          </a:p>
          <a:p>
            <a:pPr marL="181240" indent="-181240">
              <a:buFont typeface="Arial" panose="020B0604020202020204" pitchFamily="34" charset="0"/>
              <a:buChar char="•"/>
            </a:pPr>
            <a:r>
              <a:rPr lang="en-US" sz="1200" dirty="0"/>
              <a:t>The second instructor can serve as a secondary resource of subject matter knowledge</a:t>
            </a:r>
          </a:p>
          <a:p>
            <a:pPr marL="181240" indent="-181240">
              <a:buFont typeface="Arial" panose="020B0604020202020204" pitchFamily="34" charset="0"/>
              <a:buChar char="•"/>
            </a:pPr>
            <a:r>
              <a:rPr lang="en-US" sz="1200" dirty="0"/>
              <a:t>Two instructors can better assess participant reaction to course material</a:t>
            </a:r>
          </a:p>
          <a:p>
            <a:pPr marL="181240" indent="-181240">
              <a:buFont typeface="Arial" panose="020B0604020202020204" pitchFamily="34" charset="0"/>
              <a:buChar char="•"/>
            </a:pPr>
            <a:r>
              <a:rPr lang="en-US" sz="1200" dirty="0"/>
              <a:t>Shared workload</a:t>
            </a:r>
          </a:p>
          <a:p>
            <a:endParaRPr lang="en-US" sz="1200" dirty="0"/>
          </a:p>
          <a:p>
            <a:r>
              <a:rPr lang="en-US" sz="1200" dirty="0"/>
              <a:t>Disadvantages</a:t>
            </a:r>
          </a:p>
          <a:p>
            <a:pPr marL="181240" indent="-181240">
              <a:buFont typeface="Arial" panose="020B0604020202020204" pitchFamily="34" charset="0"/>
              <a:buChar char="•"/>
            </a:pPr>
            <a:r>
              <a:rPr lang="en-US" sz="1200" dirty="0"/>
              <a:t>Varying levels of authority or management within the organization</a:t>
            </a:r>
          </a:p>
          <a:p>
            <a:pPr marL="181240" indent="-181240">
              <a:buFont typeface="Arial" panose="020B0604020202020204" pitchFamily="34" charset="0"/>
              <a:buChar char="•"/>
            </a:pPr>
            <a:r>
              <a:rPr lang="en-US" sz="1200" dirty="0"/>
              <a:t>Varying levels of subject matter knowledge or training delivery experience</a:t>
            </a:r>
          </a:p>
          <a:p>
            <a:pPr marL="181240" indent="-181240">
              <a:buFont typeface="Arial" panose="020B0604020202020204" pitchFamily="34" charset="0"/>
              <a:buChar char="•"/>
            </a:pPr>
            <a:r>
              <a:rPr lang="en-US" sz="1200" dirty="0"/>
              <a:t>Individual differences in personality or training delivery</a:t>
            </a:r>
          </a:p>
          <a:p>
            <a:endParaRPr lang="en-US" sz="1200" dirty="0"/>
          </a:p>
          <a:p>
            <a:r>
              <a:rPr lang="en-US" sz="1200" dirty="0"/>
              <a:t>Instructor Roles in Team Teaching</a:t>
            </a:r>
          </a:p>
          <a:p>
            <a:pPr marL="181240" indent="-181240">
              <a:buFont typeface="Arial" panose="020B0604020202020204" pitchFamily="34" charset="0"/>
              <a:buChar char="•"/>
            </a:pPr>
            <a:r>
              <a:rPr lang="en-US" sz="1200" dirty="0"/>
              <a:t>Positive interpersonal relationship between instructors</a:t>
            </a:r>
          </a:p>
          <a:p>
            <a:pPr marL="181240" indent="-181240">
              <a:buFont typeface="Arial" panose="020B0604020202020204" pitchFamily="34" charset="0"/>
              <a:buChar char="•"/>
            </a:pPr>
            <a:r>
              <a:rPr lang="en-US" sz="1200" dirty="0"/>
              <a:t>Respect each other's experience levels</a:t>
            </a:r>
          </a:p>
          <a:p>
            <a:endParaRPr lang="en-US" sz="1200" dirty="0"/>
          </a:p>
          <a:p>
            <a:r>
              <a:rPr lang="en-US" sz="1200" dirty="0"/>
              <a:t>Address differences outside of the classroom.</a:t>
            </a:r>
          </a:p>
          <a:p>
            <a:endParaRPr lang="en-US" sz="1200" dirty="0"/>
          </a:p>
          <a:p>
            <a:r>
              <a:rPr lang="en-US" sz="1200" dirty="0"/>
              <a:t>Instructors should provide feedback to each other, focus on behaviors (not personalities), and be professional in giving and receiving feedback.</a:t>
            </a:r>
          </a:p>
          <a:p>
            <a:endParaRPr lang="en-US" dirty="0"/>
          </a:p>
        </p:txBody>
      </p:sp>
      <p:sp>
        <p:nvSpPr>
          <p:cNvPr id="4" name="Header Placeholder 3"/>
          <p:cNvSpPr>
            <a:spLocks noGrp="1"/>
          </p:cNvSpPr>
          <p:nvPr>
            <p:ph type="hdr" sz="quarter" idx="10"/>
          </p:nvPr>
        </p:nvSpPr>
        <p:spPr/>
        <p:txBody>
          <a:bodyPr/>
          <a:lstStyle/>
          <a:p>
            <a:r>
              <a:rPr lang="en-US" dirty="0"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17</a:t>
            </a:fld>
            <a:endParaRPr lang="en-US" dirty="0"/>
          </a:p>
        </p:txBody>
      </p:sp>
      <p:sp>
        <p:nvSpPr>
          <p:cNvPr id="7" name="Footer Placeholder 6"/>
          <p:cNvSpPr>
            <a:spLocks noGrp="1"/>
          </p:cNvSpPr>
          <p:nvPr>
            <p:ph type="ftr" sz="quarter" idx="13"/>
          </p:nvPr>
        </p:nvSpPr>
        <p:spPr/>
        <p:txBody>
          <a:bodyPr/>
          <a:lstStyle/>
          <a:p>
            <a:r>
              <a:rPr lang="en-US" smtClean="0"/>
              <a:t>Session 3 – Effective Strategies in Learning and Instruction</a:t>
            </a:r>
          </a:p>
          <a:p>
            <a:r>
              <a:rPr lang="en-US" smtClean="0"/>
              <a:t>February, 2017</a:t>
            </a:r>
            <a:endParaRPr lang="en-US" dirty="0"/>
          </a:p>
        </p:txBody>
      </p:sp>
    </p:spTree>
    <p:extLst>
      <p:ext uri="{BB962C8B-B14F-4D97-AF65-F5344CB8AC3E}">
        <p14:creationId xmlns:p14="http://schemas.microsoft.com/office/powerpoint/2010/main" val="15239234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i="1" dirty="0"/>
              <a:t>Note the instructor should identify where this strategy may be used within the Cycle of Instruction. Hands-on is a very effective strategy during the Application and Integration segments in the Cycle of Instruction.</a:t>
            </a:r>
            <a:endParaRPr lang="en-US" sz="1200" dirty="0"/>
          </a:p>
          <a:p>
            <a:endParaRPr lang="en-US" sz="1200" dirty="0"/>
          </a:p>
          <a:p>
            <a:r>
              <a:rPr lang="en-US" sz="1200" dirty="0"/>
              <a:t>An example of this hands-on instruction is how the SFSTs are effectively taught. Police officers are first introduced to the fundamental principles and studies behind the SFST protocol. The instructors then provide actual demonstration of the proper administration of each of the three tests. Next, participants are given opportunities to apply the tests in controlled environments. The optimal next step in their instruction phase is for the participants to implement the tests roadside with actual impaired drivers. In this way, they are integrating what they have learned in the actual working environment. The more hands-on application during the instruction leads to better integration in the working environment. </a:t>
            </a:r>
            <a:endParaRPr lang="en-US" sz="1200" dirty="0" smtClean="0"/>
          </a:p>
          <a:p>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smtClean="0"/>
              <a:t>__________________________________________________________________________</a:t>
            </a:r>
            <a:endParaRPr lang="en-US" sz="1200" dirty="0"/>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endParaRPr lang="en-US" sz="1200" dirty="0"/>
          </a:p>
          <a:p>
            <a:endParaRPr lang="en-US" dirty="0"/>
          </a:p>
        </p:txBody>
      </p:sp>
      <p:sp>
        <p:nvSpPr>
          <p:cNvPr id="4" name="Header Placeholder 3"/>
          <p:cNvSpPr>
            <a:spLocks noGrp="1"/>
          </p:cNvSpPr>
          <p:nvPr>
            <p:ph type="hdr" sz="quarter" idx="10"/>
          </p:nvPr>
        </p:nvSpPr>
        <p:spPr/>
        <p:txBody>
          <a:bodyPr/>
          <a:lstStyle/>
          <a:p>
            <a:r>
              <a:rPr lang="en-US" dirty="0"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18</a:t>
            </a:fld>
            <a:endParaRPr lang="en-US" dirty="0"/>
          </a:p>
        </p:txBody>
      </p:sp>
      <p:sp>
        <p:nvSpPr>
          <p:cNvPr id="7" name="Footer Placeholder 6"/>
          <p:cNvSpPr>
            <a:spLocks noGrp="1"/>
          </p:cNvSpPr>
          <p:nvPr>
            <p:ph type="ftr" sz="quarter" idx="13"/>
          </p:nvPr>
        </p:nvSpPr>
        <p:spPr/>
        <p:txBody>
          <a:bodyPr/>
          <a:lstStyle/>
          <a:p>
            <a:r>
              <a:rPr lang="en-US" smtClean="0"/>
              <a:t>Session 3 – Effective Strategies in Learning and Instruction</a:t>
            </a:r>
          </a:p>
          <a:p>
            <a:r>
              <a:rPr lang="en-US" smtClean="0"/>
              <a:t>February, 2017</a:t>
            </a:r>
            <a:endParaRPr lang="en-US" dirty="0"/>
          </a:p>
        </p:txBody>
      </p:sp>
    </p:spTree>
    <p:extLst>
      <p:ext uri="{BB962C8B-B14F-4D97-AF65-F5344CB8AC3E}">
        <p14:creationId xmlns:p14="http://schemas.microsoft.com/office/powerpoint/2010/main" val="31974748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k.</a:t>
            </a:r>
            <a:r>
              <a:rPr lang="en-US" sz="1200" cap="all" dirty="0"/>
              <a:t> </a:t>
            </a:r>
            <a:r>
              <a:rPr lang="en-US" sz="1200" b="1" u="sng" cap="all" dirty="0"/>
              <a:t>Recency </a:t>
            </a:r>
            <a:endParaRPr lang="en-US" sz="1200" cap="all" dirty="0"/>
          </a:p>
          <a:p>
            <a:endParaRPr lang="en-US" sz="1200" dirty="0"/>
          </a:p>
          <a:p>
            <a:r>
              <a:rPr lang="en-US" sz="1200" dirty="0"/>
              <a:t>We recall what we hear first and last. Information in the middle is lost due to the passage of time and the mind-wandering of the participant.  Begin strong and end strong. Close each presentation by repeating and reemphasizing your most important points. Basically, reemphasize what you chose to begin with. Paint a picture using all of the senses, including color and impact. Use repetition to emphasize your points and engage your participants with hands-on experiences. Integrate all of the strategies discussed to help intensify the recency effect.</a:t>
            </a:r>
          </a:p>
          <a:p>
            <a:endParaRPr lang="en-US" sz="1200" dirty="0"/>
          </a:p>
          <a:p>
            <a:r>
              <a:rPr lang="en-US" sz="1200" dirty="0"/>
              <a:t>Recency has little effect if the participant does not value the information placed first and last. Using the strategies taught in this Session may help increase the participants’ perceived value of the instruction and increase their ability to retain what is taught during the learning conversation. </a:t>
            </a:r>
          </a:p>
          <a:p>
            <a:endParaRPr lang="en-US" sz="1200" dirty="0"/>
          </a:p>
          <a:p>
            <a:r>
              <a:rPr lang="en-US" sz="1200" dirty="0"/>
              <a:t>For example, in the organization of this Session, thought was given to the order of the effective strategies in learning and instruction. The concern was participants might presume the order in which these strategies were presented signifies level of importance. By designing the Session using the Cycle of Instruction and integrating the strategies being taught, each segment has its own primacy and recency moments. Recency is a strategy to be incorporated into each stage of the Cycle of Instruction. </a:t>
            </a:r>
            <a:endParaRPr lang="en-US" sz="1200" dirty="0" smtClean="0"/>
          </a:p>
          <a:p>
            <a:endParaRPr lang="en-US" sz="1200" dirty="0"/>
          </a:p>
          <a:p>
            <a:pPr lvl="0"/>
            <a:r>
              <a:rPr lang="en-US" sz="1200" dirty="0" smtClean="0"/>
              <a:t>__________________________________________________________________________</a:t>
            </a:r>
            <a:endParaRPr lang="en-US" sz="1200" dirty="0"/>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endParaRPr lang="en-US" sz="1200" dirty="0"/>
          </a:p>
        </p:txBody>
      </p:sp>
      <p:sp>
        <p:nvSpPr>
          <p:cNvPr id="4" name="Header Placeholder 3"/>
          <p:cNvSpPr>
            <a:spLocks noGrp="1"/>
          </p:cNvSpPr>
          <p:nvPr>
            <p:ph type="hdr" sz="quarter" idx="10"/>
          </p:nvPr>
        </p:nvSpPr>
        <p:spPr/>
        <p:txBody>
          <a:bodyPr/>
          <a:lstStyle/>
          <a:p>
            <a:r>
              <a:rPr lang="en-US" dirty="0"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19</a:t>
            </a:fld>
            <a:endParaRPr lang="en-US" dirty="0"/>
          </a:p>
        </p:txBody>
      </p:sp>
      <p:sp>
        <p:nvSpPr>
          <p:cNvPr id="7" name="Footer Placeholder 6"/>
          <p:cNvSpPr>
            <a:spLocks noGrp="1"/>
          </p:cNvSpPr>
          <p:nvPr>
            <p:ph type="ftr" sz="quarter" idx="13"/>
          </p:nvPr>
        </p:nvSpPr>
        <p:spPr/>
        <p:txBody>
          <a:bodyPr/>
          <a:lstStyle/>
          <a:p>
            <a:r>
              <a:rPr lang="en-US" smtClean="0"/>
              <a:t>Session 3 – Effective Strategies in Learning and Instruction</a:t>
            </a:r>
          </a:p>
          <a:p>
            <a:r>
              <a:rPr lang="en-US" smtClean="0"/>
              <a:t>February, 2017</a:t>
            </a:r>
            <a:endParaRPr lang="en-US" dirty="0"/>
          </a:p>
        </p:txBody>
      </p:sp>
    </p:spTree>
    <p:extLst>
      <p:ext uri="{BB962C8B-B14F-4D97-AF65-F5344CB8AC3E}">
        <p14:creationId xmlns:p14="http://schemas.microsoft.com/office/powerpoint/2010/main" val="37246801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a:xfrm>
            <a:off x="731520" y="3840480"/>
            <a:ext cx="5852160" cy="5227320"/>
          </a:xfrm>
        </p:spPr>
        <p:txBody>
          <a:bodyPr/>
          <a:lstStyle/>
          <a:p>
            <a:r>
              <a:rPr lang="en-US" sz="1200" b="1" dirty="0"/>
              <a:t>Session 3: Effective Strategies in Learning and Instruction</a:t>
            </a:r>
            <a:endParaRPr lang="en-US" sz="1200" dirty="0"/>
          </a:p>
          <a:p>
            <a:r>
              <a:rPr lang="en-US" sz="1200" dirty="0"/>
              <a:t>Estimated time for Session 3: 2 Hours (depending on class size)</a:t>
            </a:r>
          </a:p>
          <a:p>
            <a:endParaRPr lang="en-US" sz="1200" dirty="0"/>
          </a:p>
          <a:p>
            <a:r>
              <a:rPr lang="en-US" sz="1200" b="1" dirty="0"/>
              <a:t>Session Objectives </a:t>
            </a:r>
            <a:endParaRPr lang="en-US" sz="1200" dirty="0"/>
          </a:p>
          <a:p>
            <a:pPr marL="181240" indent="-181240">
              <a:buFont typeface="Arial" panose="020B0604020202020204" pitchFamily="34" charset="0"/>
              <a:buChar char="•"/>
            </a:pPr>
            <a:r>
              <a:rPr lang="en-US" sz="1200" dirty="0"/>
              <a:t>Analyze the effective strategies of learning and instruction</a:t>
            </a:r>
          </a:p>
          <a:p>
            <a:pPr marL="181240" indent="-181240">
              <a:buFont typeface="Arial" panose="020B0604020202020204" pitchFamily="34" charset="0"/>
              <a:buChar char="•"/>
            </a:pPr>
            <a:r>
              <a:rPr lang="en-US" sz="1200" dirty="0"/>
              <a:t>Apply the effective strategies of learning and instruction</a:t>
            </a:r>
          </a:p>
          <a:p>
            <a:pPr marL="181240" indent="-181240">
              <a:buFont typeface="Arial" panose="020B0604020202020204" pitchFamily="34" charset="0"/>
              <a:buChar char="•"/>
            </a:pPr>
            <a:r>
              <a:rPr lang="en-US" sz="1200" dirty="0"/>
              <a:t>Integrate the effective strategies into participants’ final presentations</a:t>
            </a:r>
          </a:p>
          <a:p>
            <a:endParaRPr lang="en-US" sz="1200" b="1" dirty="0"/>
          </a:p>
          <a:p>
            <a:r>
              <a:rPr lang="en-US" sz="1200" b="1" dirty="0"/>
              <a:t>Contents</a:t>
            </a:r>
            <a:endParaRPr lang="en-US" sz="1200" dirty="0"/>
          </a:p>
          <a:p>
            <a:pPr marL="241653" indent="-241653">
              <a:buAutoNum type="alphaUcPeriod"/>
            </a:pPr>
            <a:r>
              <a:rPr lang="en-US" sz="1200" dirty="0"/>
              <a:t>Effective Strategies in Learning and </a:t>
            </a:r>
            <a:r>
              <a:rPr lang="en-US" sz="1200" dirty="0" smtClean="0"/>
              <a:t>Instruction	G.  Color</a:t>
            </a:r>
            <a:endParaRPr lang="en-US" sz="1200" dirty="0"/>
          </a:p>
          <a:p>
            <a:pPr marL="241653" indent="-241653">
              <a:buAutoNum type="alphaUcPeriod"/>
            </a:pPr>
            <a:r>
              <a:rPr lang="en-US" sz="1200" dirty="0" smtClean="0"/>
              <a:t>Primacy				H.  Impact</a:t>
            </a:r>
            <a:endParaRPr lang="en-US" sz="1200" dirty="0"/>
          </a:p>
          <a:p>
            <a:pPr marL="241653" indent="-241653">
              <a:buAutoNum type="alphaUcPeriod"/>
            </a:pPr>
            <a:r>
              <a:rPr lang="en-US" sz="1200" dirty="0"/>
              <a:t>Increase Retention by Decreasing </a:t>
            </a:r>
            <a:r>
              <a:rPr lang="en-US" sz="1200" dirty="0" smtClean="0"/>
              <a:t>Stress		I.  Hands-on Instruction</a:t>
            </a:r>
            <a:endParaRPr lang="en-US" sz="1200" dirty="0"/>
          </a:p>
          <a:p>
            <a:pPr marL="241653" indent="-241653">
              <a:buAutoNum type="alphaUcPeriod"/>
            </a:pPr>
            <a:r>
              <a:rPr lang="en-US" sz="1200" dirty="0"/>
              <a:t>Paint a </a:t>
            </a:r>
            <a:r>
              <a:rPr lang="en-US" sz="1200" dirty="0" smtClean="0"/>
              <a:t>Picture			J.  Team Teaching</a:t>
            </a:r>
            <a:endParaRPr lang="en-US" sz="1200" dirty="0"/>
          </a:p>
          <a:p>
            <a:pPr marL="241653" indent="-241653">
              <a:buAutoNum type="alphaUcPeriod"/>
            </a:pPr>
            <a:r>
              <a:rPr lang="en-US" sz="1200" dirty="0" smtClean="0"/>
              <a:t>Repetition				K.  Recency</a:t>
            </a:r>
            <a:endParaRPr lang="en-US" sz="1200" dirty="0"/>
          </a:p>
          <a:p>
            <a:pPr marL="241653" indent="-241653">
              <a:buAutoNum type="alphaUcPeriod"/>
            </a:pPr>
            <a:r>
              <a:rPr lang="en-US" sz="1200" dirty="0"/>
              <a:t>10-Minute </a:t>
            </a:r>
            <a:r>
              <a:rPr lang="en-US" sz="1200" dirty="0" smtClean="0"/>
              <a:t>Rule			L.  Closing</a:t>
            </a:r>
            <a:endParaRPr lang="en-US" sz="1200" dirty="0"/>
          </a:p>
          <a:p>
            <a:r>
              <a:rPr lang="en-US" sz="1200" cap="all" dirty="0"/>
              <a:t> </a:t>
            </a:r>
          </a:p>
          <a:p>
            <a:r>
              <a:rPr lang="en-US" sz="1200" b="1" dirty="0"/>
              <a:t>Materials</a:t>
            </a:r>
          </a:p>
          <a:p>
            <a:r>
              <a:rPr lang="en-US" sz="1200" dirty="0"/>
              <a:t>Presentation </a:t>
            </a:r>
            <a:r>
              <a:rPr lang="en-US" sz="1200" dirty="0" smtClean="0"/>
              <a:t>slides </a:t>
            </a:r>
          </a:p>
          <a:p>
            <a:r>
              <a:rPr lang="en-US" sz="1200" dirty="0" smtClean="0"/>
              <a:t>Easel/Easel Pad</a:t>
            </a:r>
          </a:p>
          <a:p>
            <a:r>
              <a:rPr lang="en-US" sz="1200" dirty="0" smtClean="0"/>
              <a:t>Markers		</a:t>
            </a:r>
            <a:endParaRPr lang="en-US" sz="1200" dirty="0"/>
          </a:p>
          <a:p>
            <a:r>
              <a:rPr lang="en-US" sz="1200" dirty="0"/>
              <a:t>Impromptu topic cards for 30-second talk</a:t>
            </a:r>
          </a:p>
          <a:p>
            <a:r>
              <a:rPr lang="en-US" sz="1200" dirty="0"/>
              <a:t>Impromptu SFST cards for 1-minute talk</a:t>
            </a:r>
          </a:p>
          <a:p>
            <a:r>
              <a:rPr lang="en-US" sz="1200" dirty="0"/>
              <a:t>Computer speakers (for embedded videos</a:t>
            </a:r>
            <a:r>
              <a:rPr lang="en-US" sz="1200" dirty="0" smtClean="0"/>
              <a:t>)</a:t>
            </a:r>
            <a:r>
              <a:rPr lang="en-US" sz="1200" dirty="0"/>
              <a:t> </a:t>
            </a:r>
          </a:p>
          <a:p>
            <a:endParaRPr lang="en-US" sz="1200" b="1" i="1" dirty="0" smtClean="0"/>
          </a:p>
          <a:p>
            <a:r>
              <a:rPr lang="en-US" sz="1200" b="1" i="1" dirty="0" smtClean="0"/>
              <a:t>Instructional </a:t>
            </a:r>
            <a:r>
              <a:rPr lang="en-US" sz="1200" b="1" i="1" dirty="0"/>
              <a:t>Notes are presented in bold italic throughout the sessions. </a:t>
            </a:r>
            <a:endParaRPr lang="en-US" sz="1200" dirty="0"/>
          </a:p>
          <a:p>
            <a:endParaRPr lang="en-US" dirty="0"/>
          </a:p>
        </p:txBody>
      </p:sp>
      <p:sp>
        <p:nvSpPr>
          <p:cNvPr id="4" name="Slide Number Placeholder 3"/>
          <p:cNvSpPr>
            <a:spLocks noGrp="1"/>
          </p:cNvSpPr>
          <p:nvPr>
            <p:ph type="sldNum" sz="quarter" idx="10"/>
          </p:nvPr>
        </p:nvSpPr>
        <p:spPr/>
        <p:txBody>
          <a:bodyPr/>
          <a:lstStyle/>
          <a:p>
            <a:r>
              <a:rPr lang="en-US" smtClean="0"/>
              <a:t>Page </a:t>
            </a:r>
            <a:fld id="{AED10D12-2569-4B27-B139-281FE96BCF92}" type="slidenum">
              <a:rPr lang="en-US" smtClean="0"/>
              <a:pPr/>
              <a:t>2</a:t>
            </a:fld>
            <a:endParaRPr lang="en-US" dirty="0"/>
          </a:p>
        </p:txBody>
      </p:sp>
      <p:sp>
        <p:nvSpPr>
          <p:cNvPr id="6" name="Header Placeholder 5"/>
          <p:cNvSpPr>
            <a:spLocks noGrp="1"/>
          </p:cNvSpPr>
          <p:nvPr>
            <p:ph type="hdr" sz="quarter" idx="12"/>
          </p:nvPr>
        </p:nvSpPr>
        <p:spPr/>
        <p:txBody>
          <a:bodyPr/>
          <a:lstStyle/>
          <a:p>
            <a:r>
              <a:rPr lang="en-US" dirty="0" smtClean="0"/>
              <a:t>DWI Detection and Standardized Field Sobriety Testing Instructor Development Course</a:t>
            </a:r>
            <a:endParaRPr lang="en-US" dirty="0"/>
          </a:p>
        </p:txBody>
      </p:sp>
      <p:sp>
        <p:nvSpPr>
          <p:cNvPr id="5" name="Footer Placeholder 4"/>
          <p:cNvSpPr>
            <a:spLocks noGrp="1"/>
          </p:cNvSpPr>
          <p:nvPr>
            <p:ph type="ftr" sz="quarter" idx="13"/>
          </p:nvPr>
        </p:nvSpPr>
        <p:spPr/>
        <p:txBody>
          <a:bodyPr/>
          <a:lstStyle/>
          <a:p>
            <a:r>
              <a:rPr lang="en-US" smtClean="0"/>
              <a:t>Session 3 – Effective Strategies in Learning and Instruction</a:t>
            </a:r>
          </a:p>
          <a:p>
            <a:r>
              <a:rPr lang="en-US" smtClean="0"/>
              <a:t>February, 2017</a:t>
            </a:r>
            <a:endParaRPr lang="en-US" dirty="0"/>
          </a:p>
        </p:txBody>
      </p:sp>
    </p:spTree>
    <p:extLst>
      <p:ext uri="{BB962C8B-B14F-4D97-AF65-F5344CB8AC3E}">
        <p14:creationId xmlns:p14="http://schemas.microsoft.com/office/powerpoint/2010/main" val="14887646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i="1" dirty="0"/>
              <a:t>Have participants conduct an informal presentation. Remind participants to consider the concepts of primacy and recency in their presentations. </a:t>
            </a:r>
            <a:endParaRPr lang="en-US" sz="1200" dirty="0"/>
          </a:p>
          <a:p>
            <a:endParaRPr lang="en-US" sz="1200" b="1" i="1" dirty="0"/>
          </a:p>
          <a:p>
            <a:r>
              <a:rPr lang="en-US" sz="1200" b="1" i="1" dirty="0"/>
              <a:t>These presentations are SFST/DWI in nature to help raise participants' comfort level in front of the group.  Use an index card with a large "45" printed on it to hold up for the participant to know when they have 15 seconds left.  They are not expected to close or summarize the presentation, but the 15-second warning gives them a sense of completion.</a:t>
            </a:r>
            <a:endParaRPr lang="en-US" sz="1200" dirty="0"/>
          </a:p>
          <a:p>
            <a:endParaRPr lang="en-US" sz="1200" b="1" i="1" dirty="0"/>
          </a:p>
          <a:p>
            <a:r>
              <a:rPr lang="en-US" sz="1200" b="1" i="1" dirty="0"/>
              <a:t>*See Appendices in Administrator Guide for presentation topics.  (If time allows, have participants present twice.)</a:t>
            </a:r>
            <a:endParaRPr lang="en-US" sz="1200" dirty="0"/>
          </a:p>
          <a:p>
            <a:endParaRPr lang="en-US" sz="1200" b="1" i="1" dirty="0"/>
          </a:p>
          <a:p>
            <a:r>
              <a:rPr lang="en-US" sz="1200" b="1" i="1" dirty="0"/>
              <a:t>Initiate discussion with participants regarding what was accomplished through this exercise. Elicit these points:  </a:t>
            </a:r>
            <a:endParaRPr lang="en-US" sz="1200" dirty="0"/>
          </a:p>
          <a:p>
            <a:pPr marL="181240" indent="-181240">
              <a:buFont typeface="Arial" panose="020B0604020202020204" pitchFamily="34" charset="0"/>
              <a:buChar char="•"/>
            </a:pPr>
            <a:r>
              <a:rPr lang="en-US" sz="1200" b="1" i="1" dirty="0"/>
              <a:t>All participants presented twice in front of the class</a:t>
            </a:r>
            <a:endParaRPr lang="en-US" sz="1200" dirty="0"/>
          </a:p>
          <a:p>
            <a:pPr marL="181240" indent="-181240">
              <a:buFont typeface="Arial" panose="020B0604020202020204" pitchFamily="34" charset="0"/>
              <a:buChar char="•"/>
            </a:pPr>
            <a:r>
              <a:rPr lang="en-US" sz="1200" b="1" i="1" dirty="0"/>
              <a:t>All participants were put “on the spot” during an exercise requiring impromptu speaking</a:t>
            </a:r>
            <a:endParaRPr lang="en-US" sz="1200" dirty="0"/>
          </a:p>
          <a:p>
            <a:pPr marL="181240" indent="-181240">
              <a:buFont typeface="Arial" panose="020B0604020202020204" pitchFamily="34" charset="0"/>
              <a:buChar char="•"/>
            </a:pPr>
            <a:r>
              <a:rPr lang="en-US" sz="1200" b="1" i="1" dirty="0"/>
              <a:t>Presenters became more comfortable when they presented the second time </a:t>
            </a:r>
            <a:endParaRPr lang="en-US" sz="1200" dirty="0"/>
          </a:p>
          <a:p>
            <a:pPr marL="181240" indent="-181240">
              <a:buFont typeface="Arial" panose="020B0604020202020204" pitchFamily="34" charset="0"/>
              <a:buChar char="•"/>
            </a:pPr>
            <a:r>
              <a:rPr lang="en-US" sz="1200" b="1" i="1" dirty="0"/>
              <a:t>Participants applied presentation methods learned in this </a:t>
            </a:r>
            <a:r>
              <a:rPr lang="en-US" sz="1200" b="1" i="1" dirty="0" smtClean="0"/>
              <a:t>session</a:t>
            </a:r>
          </a:p>
          <a:p>
            <a:pPr marL="181240" indent="-181240">
              <a:buFont typeface="Arial" panose="020B0604020202020204" pitchFamily="34" charset="0"/>
              <a:buChar char="•"/>
            </a:pPr>
            <a:endParaRPr lang="en-US" sz="1200" b="1" i="1" dirty="0"/>
          </a:p>
          <a:p>
            <a:pPr lvl="0"/>
            <a:r>
              <a:rPr lang="en-US" sz="1200" dirty="0"/>
              <a:t>__________________________________________________________________________</a:t>
            </a:r>
          </a:p>
          <a:p>
            <a:pPr lvl="0"/>
            <a:endParaRPr lang="en-US" sz="1200" dirty="0" smtClean="0"/>
          </a:p>
          <a:p>
            <a:pPr lvl="0"/>
            <a:r>
              <a:rPr lang="en-US" sz="1200" dirty="0" smtClean="0"/>
              <a:t>_________________________________________________________________________</a:t>
            </a:r>
            <a:endParaRPr lang="en-US" sz="1200" dirty="0"/>
          </a:p>
          <a:p>
            <a:pPr lvl="0"/>
            <a:endParaRPr lang="en-US" sz="1200" dirty="0"/>
          </a:p>
          <a:p>
            <a:pPr lvl="0"/>
            <a:r>
              <a:rPr lang="en-US" sz="1200" dirty="0" smtClean="0"/>
              <a:t>__________________________________________________________________________</a:t>
            </a:r>
            <a:endParaRPr lang="en-US" sz="1200" dirty="0"/>
          </a:p>
          <a:p>
            <a:pPr lvl="0"/>
            <a:endParaRPr lang="en-US" sz="1200" dirty="0"/>
          </a:p>
          <a:p>
            <a:pPr lvl="0"/>
            <a:r>
              <a:rPr lang="en-US" sz="1200" dirty="0"/>
              <a:t>__________________________________________________________________________</a:t>
            </a:r>
          </a:p>
          <a:p>
            <a:endParaRPr lang="en-US" sz="1200" dirty="0"/>
          </a:p>
          <a:p>
            <a:endParaRPr lang="en-US" dirty="0"/>
          </a:p>
        </p:txBody>
      </p:sp>
      <p:sp>
        <p:nvSpPr>
          <p:cNvPr id="4" name="Header Placeholder 3"/>
          <p:cNvSpPr>
            <a:spLocks noGrp="1"/>
          </p:cNvSpPr>
          <p:nvPr>
            <p:ph type="hdr" sz="quarter" idx="10"/>
          </p:nvPr>
        </p:nvSpPr>
        <p:spPr/>
        <p:txBody>
          <a:bodyPr/>
          <a:lstStyle/>
          <a:p>
            <a:r>
              <a:rPr lang="en-US" dirty="0"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20</a:t>
            </a:fld>
            <a:endParaRPr lang="en-US" dirty="0"/>
          </a:p>
        </p:txBody>
      </p:sp>
      <p:sp>
        <p:nvSpPr>
          <p:cNvPr id="7" name="Footer Placeholder 6"/>
          <p:cNvSpPr>
            <a:spLocks noGrp="1"/>
          </p:cNvSpPr>
          <p:nvPr>
            <p:ph type="ftr" sz="quarter" idx="13"/>
          </p:nvPr>
        </p:nvSpPr>
        <p:spPr/>
        <p:txBody>
          <a:bodyPr/>
          <a:lstStyle/>
          <a:p>
            <a:r>
              <a:rPr lang="en-US" smtClean="0"/>
              <a:t>Session 3 – Effective Strategies in Learning and Instruction</a:t>
            </a:r>
          </a:p>
          <a:p>
            <a:r>
              <a:rPr lang="en-US" smtClean="0"/>
              <a:t>February, 2017</a:t>
            </a:r>
            <a:endParaRPr lang="en-US" dirty="0"/>
          </a:p>
        </p:txBody>
      </p:sp>
    </p:spTree>
    <p:extLst>
      <p:ext uri="{BB962C8B-B14F-4D97-AF65-F5344CB8AC3E}">
        <p14:creationId xmlns:p14="http://schemas.microsoft.com/office/powerpoint/2010/main" val="42477778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l.</a:t>
            </a:r>
            <a:r>
              <a:rPr lang="en-US" sz="1200" cap="all" dirty="0"/>
              <a:t> </a:t>
            </a:r>
            <a:r>
              <a:rPr lang="en-US" sz="1200" b="1" u="sng" cap="all" dirty="0"/>
              <a:t>Closing</a:t>
            </a:r>
            <a:endParaRPr lang="en-US" sz="1200" cap="all" dirty="0"/>
          </a:p>
          <a:p>
            <a:endParaRPr lang="en-US" sz="1200" b="1" i="1" dirty="0"/>
          </a:p>
          <a:p>
            <a:r>
              <a:rPr lang="en-US" sz="1200" b="1" i="1" dirty="0"/>
              <a:t>Give participants five minutes to reflect on the strategies and document the strategies they want to use in their final presentation. Allow participants an additional ten minutes to write down examples of how they plan to utilize those strategies. An instructor should be assigned to each table to facilitate this process. </a:t>
            </a:r>
            <a:endParaRPr lang="en-US" sz="1200" b="1" i="1" dirty="0" smtClean="0"/>
          </a:p>
          <a:p>
            <a:endParaRPr lang="en-US" sz="1200" b="1" i="1"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endParaRPr lang="en-US" sz="1200" dirty="0" smtClean="0"/>
          </a:p>
          <a:p>
            <a:pPr lvl="0"/>
            <a:r>
              <a:rPr lang="en-US" sz="1200" dirty="0" smtClean="0"/>
              <a:t>__________________________________________________________________________</a:t>
            </a:r>
            <a:endParaRPr lang="en-US" sz="1200" dirty="0"/>
          </a:p>
          <a:p>
            <a:pPr lvl="0"/>
            <a:endParaRPr lang="en-US" sz="1200" dirty="0"/>
          </a:p>
          <a:p>
            <a:pPr lvl="0"/>
            <a:r>
              <a:rPr lang="en-US" sz="1200" dirty="0"/>
              <a:t>__________________________________________________________________________</a:t>
            </a:r>
          </a:p>
          <a:p>
            <a:endParaRPr lang="en-US" sz="1200" dirty="0"/>
          </a:p>
          <a:p>
            <a:endParaRPr lang="en-US" dirty="0"/>
          </a:p>
        </p:txBody>
      </p:sp>
      <p:sp>
        <p:nvSpPr>
          <p:cNvPr id="4" name="Header Placeholder 3"/>
          <p:cNvSpPr>
            <a:spLocks noGrp="1"/>
          </p:cNvSpPr>
          <p:nvPr>
            <p:ph type="hdr" sz="quarter" idx="10"/>
          </p:nvPr>
        </p:nvSpPr>
        <p:spPr/>
        <p:txBody>
          <a:bodyPr/>
          <a:lstStyle/>
          <a:p>
            <a:r>
              <a:rPr lang="en-US" dirty="0"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21</a:t>
            </a:fld>
            <a:endParaRPr lang="en-US" dirty="0"/>
          </a:p>
        </p:txBody>
      </p:sp>
      <p:sp>
        <p:nvSpPr>
          <p:cNvPr id="5" name="Footer Placeholder 4"/>
          <p:cNvSpPr>
            <a:spLocks noGrp="1"/>
          </p:cNvSpPr>
          <p:nvPr>
            <p:ph type="ftr" sz="quarter" idx="13"/>
          </p:nvPr>
        </p:nvSpPr>
        <p:spPr/>
        <p:txBody>
          <a:bodyPr/>
          <a:lstStyle/>
          <a:p>
            <a:r>
              <a:rPr lang="en-US" smtClean="0"/>
              <a:t>Session 3 – Effective Strategies in Learning and Instruction</a:t>
            </a:r>
          </a:p>
          <a:p>
            <a:r>
              <a:rPr lang="en-US" smtClean="0"/>
              <a:t>February, 2017</a:t>
            </a:r>
            <a:endParaRPr lang="en-US" dirty="0"/>
          </a:p>
        </p:txBody>
      </p:sp>
    </p:spTree>
    <p:extLst>
      <p:ext uri="{BB962C8B-B14F-4D97-AF65-F5344CB8AC3E}">
        <p14:creationId xmlns:p14="http://schemas.microsoft.com/office/powerpoint/2010/main" val="3969855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u="sng" dirty="0"/>
              <a:t>Session 3: Effective Strategies in Learning and Instruction</a:t>
            </a:r>
            <a:endParaRPr lang="en-US" sz="1200" dirty="0"/>
          </a:p>
          <a:p>
            <a:endParaRPr lang="en-US" sz="1200" b="1" i="1" dirty="0"/>
          </a:p>
          <a:p>
            <a:r>
              <a:rPr lang="en-US" sz="1200" b="1" i="1" dirty="0"/>
              <a:t>Estimated time for Session 3: 2 Hours</a:t>
            </a:r>
            <a:endParaRPr lang="en-US" sz="1200" dirty="0"/>
          </a:p>
          <a:p>
            <a:endParaRPr lang="en-US" sz="1200" b="1" i="1" dirty="0"/>
          </a:p>
          <a:p>
            <a:r>
              <a:rPr lang="en-US" sz="1200" b="1" i="1" dirty="0"/>
              <a:t>Materials:</a:t>
            </a:r>
            <a:endParaRPr lang="en-US" sz="1200" dirty="0"/>
          </a:p>
          <a:p>
            <a:pPr lvl="0"/>
            <a:endParaRPr lang="en-US" sz="1200" b="1" i="1" dirty="0"/>
          </a:p>
          <a:p>
            <a:pPr marL="181240" indent="-181240">
              <a:buFont typeface="Arial" panose="020B0604020202020204" pitchFamily="34" charset="0"/>
              <a:buChar char="•"/>
            </a:pPr>
            <a:r>
              <a:rPr lang="en-US" sz="1200" b="1" i="1" dirty="0"/>
              <a:t>Presentation slides</a:t>
            </a:r>
            <a:endParaRPr lang="en-US" sz="1200" dirty="0"/>
          </a:p>
          <a:p>
            <a:pPr marL="181240" indent="-181240">
              <a:buFont typeface="Arial" panose="020B0604020202020204" pitchFamily="34" charset="0"/>
              <a:buChar char="•"/>
            </a:pPr>
            <a:r>
              <a:rPr lang="en-US" sz="1200" b="1" i="1" dirty="0"/>
              <a:t>Easel/Easel Pad</a:t>
            </a:r>
            <a:endParaRPr lang="en-US" sz="1200" dirty="0"/>
          </a:p>
          <a:p>
            <a:pPr marL="181240" indent="-181240">
              <a:buFont typeface="Arial" panose="020B0604020202020204" pitchFamily="34" charset="0"/>
              <a:buChar char="•"/>
            </a:pPr>
            <a:r>
              <a:rPr lang="en-US" sz="1200" b="1" i="1" dirty="0"/>
              <a:t>Markers</a:t>
            </a:r>
            <a:endParaRPr lang="en-US" sz="1200" dirty="0"/>
          </a:p>
          <a:p>
            <a:pPr marL="181240" indent="-181240">
              <a:buFont typeface="Arial" panose="020B0604020202020204" pitchFamily="34" charset="0"/>
              <a:buChar char="•"/>
            </a:pPr>
            <a:r>
              <a:rPr lang="en-US" sz="1200" b="1" i="1" dirty="0"/>
              <a:t>Impromptu topic cards for </a:t>
            </a:r>
            <a:r>
              <a:rPr lang="en-US" sz="1200" b="1" i="1" dirty="0" smtClean="0"/>
              <a:t>30-second </a:t>
            </a:r>
            <a:r>
              <a:rPr lang="en-US" sz="1200" b="1" i="1" dirty="0"/>
              <a:t>talk</a:t>
            </a:r>
            <a:endParaRPr lang="en-US" sz="1200" dirty="0"/>
          </a:p>
          <a:p>
            <a:pPr marL="181240" indent="-181240">
              <a:buFont typeface="Arial" panose="020B0604020202020204" pitchFamily="34" charset="0"/>
              <a:buChar char="•"/>
            </a:pPr>
            <a:r>
              <a:rPr lang="en-US" sz="1200" b="1" i="1" dirty="0"/>
              <a:t>Impromptu SFST cards for 1-minute talk</a:t>
            </a:r>
            <a:endParaRPr lang="en-US" sz="1200" dirty="0"/>
          </a:p>
          <a:p>
            <a:pPr marL="181240" indent="-181240">
              <a:buFont typeface="Arial" panose="020B0604020202020204" pitchFamily="34" charset="0"/>
              <a:buChar char="•"/>
            </a:pPr>
            <a:r>
              <a:rPr lang="en-US" sz="1200" b="1" i="1" dirty="0"/>
              <a:t>Computer speakers (for embedded videos) </a:t>
            </a:r>
            <a:endParaRPr lang="en-US" sz="1200" b="1" i="1" dirty="0" smtClean="0"/>
          </a:p>
          <a:p>
            <a:pPr marL="181240" indent="-181240">
              <a:buFont typeface="Arial" panose="020B0604020202020204" pitchFamily="34" charset="0"/>
              <a:buChar char="•"/>
            </a:pPr>
            <a:endParaRPr lang="en-US" sz="1200" b="1" i="1"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smtClean="0"/>
              <a:t>__________________________________________________________________________</a:t>
            </a:r>
            <a:endParaRPr lang="en-US" sz="1200" dirty="0"/>
          </a:p>
          <a:p>
            <a:endParaRPr lang="en-US" sz="1200" dirty="0"/>
          </a:p>
        </p:txBody>
      </p:sp>
      <p:sp>
        <p:nvSpPr>
          <p:cNvPr id="4" name="Header Placeholder 3"/>
          <p:cNvSpPr>
            <a:spLocks noGrp="1"/>
          </p:cNvSpPr>
          <p:nvPr>
            <p:ph type="hdr" sz="quarter" idx="10"/>
          </p:nvPr>
        </p:nvSpPr>
        <p:spPr/>
        <p:txBody>
          <a:bodyPr/>
          <a:lstStyle/>
          <a:p>
            <a:r>
              <a:rPr lang="en-US" dirty="0"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3</a:t>
            </a:fld>
            <a:endParaRPr lang="en-US" dirty="0"/>
          </a:p>
        </p:txBody>
      </p:sp>
      <p:sp>
        <p:nvSpPr>
          <p:cNvPr id="5" name="Footer Placeholder 4"/>
          <p:cNvSpPr>
            <a:spLocks noGrp="1"/>
          </p:cNvSpPr>
          <p:nvPr>
            <p:ph type="ftr" sz="quarter" idx="13"/>
          </p:nvPr>
        </p:nvSpPr>
        <p:spPr/>
        <p:txBody>
          <a:bodyPr/>
          <a:lstStyle/>
          <a:p>
            <a:r>
              <a:rPr lang="en-US" smtClean="0"/>
              <a:t>Session 3 – Effective Strategies in Learning and Instruction</a:t>
            </a:r>
          </a:p>
          <a:p>
            <a:r>
              <a:rPr lang="en-US" smtClean="0"/>
              <a:t>February, 2017</a:t>
            </a:r>
            <a:endParaRPr lang="en-US" dirty="0"/>
          </a:p>
        </p:txBody>
      </p:sp>
    </p:spTree>
    <p:extLst>
      <p:ext uri="{BB962C8B-B14F-4D97-AF65-F5344CB8AC3E}">
        <p14:creationId xmlns:p14="http://schemas.microsoft.com/office/powerpoint/2010/main" val="2658160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u="sng" dirty="0"/>
              <a:t>Session Objectives </a:t>
            </a:r>
            <a:endParaRPr lang="en-US" sz="1200" dirty="0"/>
          </a:p>
          <a:p>
            <a:endParaRPr lang="en-US" sz="1200" dirty="0"/>
          </a:p>
          <a:p>
            <a:r>
              <a:rPr lang="en-US" sz="1200" dirty="0"/>
              <a:t>At the conclusion of this session, participants should be able to:</a:t>
            </a:r>
          </a:p>
          <a:p>
            <a:endParaRPr lang="en-US" sz="1200" dirty="0"/>
          </a:p>
          <a:p>
            <a:pPr marL="181240" indent="-181240">
              <a:buFont typeface="Arial" panose="020B0604020202020204" pitchFamily="34" charset="0"/>
              <a:buChar char="•"/>
            </a:pPr>
            <a:r>
              <a:rPr lang="en-US" sz="1200" dirty="0"/>
              <a:t>Analyze the effective strategies of learning and instruction</a:t>
            </a:r>
          </a:p>
          <a:p>
            <a:pPr marL="181240" indent="-181240">
              <a:buFont typeface="Arial" panose="020B0604020202020204" pitchFamily="34" charset="0"/>
              <a:buChar char="•"/>
            </a:pPr>
            <a:r>
              <a:rPr lang="en-US" sz="1200" dirty="0"/>
              <a:t>Apply the effective strategies of learning and instruction</a:t>
            </a:r>
          </a:p>
          <a:p>
            <a:pPr marL="181240" indent="-181240">
              <a:buFont typeface="Arial" panose="020B0604020202020204" pitchFamily="34" charset="0"/>
              <a:buChar char="•"/>
            </a:pPr>
            <a:r>
              <a:rPr lang="en-US" sz="1200" dirty="0"/>
              <a:t>Integrate the effective strategies into participants’ final presentations</a:t>
            </a:r>
          </a:p>
          <a:p>
            <a:pPr marL="181240" indent="-181240">
              <a:buFont typeface="Arial" panose="020B0604020202020204" pitchFamily="34" charset="0"/>
              <a:buChar char="•"/>
            </a:pPr>
            <a:endParaRPr lang="en-US" sz="1200" dirty="0"/>
          </a:p>
          <a:p>
            <a:r>
              <a:rPr lang="en-US" sz="1200" b="1" i="1" dirty="0"/>
              <a:t>Class activity: Each participant will present for approximately 30 seconds on an impromptu topic. Suggested topics are listed in the Appendices. </a:t>
            </a:r>
            <a:endParaRPr lang="en-US" sz="1200" b="1" i="1" dirty="0" smtClean="0"/>
          </a:p>
          <a:p>
            <a:endParaRPr lang="en-US" sz="1200" b="1" i="1"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a:t>__________________________________________________________________________</a:t>
            </a:r>
          </a:p>
          <a:p>
            <a:pPr lvl="0"/>
            <a:endParaRPr lang="en-US" sz="1200" dirty="0"/>
          </a:p>
          <a:p>
            <a:pPr lvl="0"/>
            <a:r>
              <a:rPr lang="en-US" sz="1200" dirty="0" smtClean="0"/>
              <a:t>__________________________________________________________________________</a:t>
            </a:r>
            <a:endParaRPr lang="en-US" sz="1200" dirty="0"/>
          </a:p>
          <a:p>
            <a:endParaRPr lang="en-US" dirty="0"/>
          </a:p>
        </p:txBody>
      </p:sp>
      <p:sp>
        <p:nvSpPr>
          <p:cNvPr id="4" name="Header Placeholder 3"/>
          <p:cNvSpPr>
            <a:spLocks noGrp="1"/>
          </p:cNvSpPr>
          <p:nvPr>
            <p:ph type="hdr" sz="quarter" idx="10"/>
          </p:nvPr>
        </p:nvSpPr>
        <p:spPr/>
        <p:txBody>
          <a:bodyPr/>
          <a:lstStyle/>
          <a:p>
            <a:r>
              <a:rPr lang="en-US" dirty="0"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4</a:t>
            </a:fld>
            <a:endParaRPr lang="en-US" dirty="0"/>
          </a:p>
        </p:txBody>
      </p:sp>
      <p:sp>
        <p:nvSpPr>
          <p:cNvPr id="5" name="Footer Placeholder 4"/>
          <p:cNvSpPr>
            <a:spLocks noGrp="1"/>
          </p:cNvSpPr>
          <p:nvPr>
            <p:ph type="ftr" sz="quarter" idx="13"/>
          </p:nvPr>
        </p:nvSpPr>
        <p:spPr/>
        <p:txBody>
          <a:bodyPr/>
          <a:lstStyle/>
          <a:p>
            <a:r>
              <a:rPr lang="en-US" smtClean="0"/>
              <a:t>Session 3 – Effective Strategies in Learning and Instruction</a:t>
            </a:r>
          </a:p>
          <a:p>
            <a:r>
              <a:rPr lang="en-US" smtClean="0"/>
              <a:t>February, 2017</a:t>
            </a:r>
            <a:endParaRPr lang="en-US" dirty="0"/>
          </a:p>
        </p:txBody>
      </p:sp>
    </p:spTree>
    <p:extLst>
      <p:ext uri="{BB962C8B-B14F-4D97-AF65-F5344CB8AC3E}">
        <p14:creationId xmlns:p14="http://schemas.microsoft.com/office/powerpoint/2010/main" val="687323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A.</a:t>
            </a:r>
            <a:r>
              <a:rPr lang="en-US" sz="1200" cap="all" dirty="0"/>
              <a:t> </a:t>
            </a:r>
            <a:r>
              <a:rPr lang="en-US" sz="1200" b="1" u="sng" cap="all" dirty="0"/>
              <a:t>Effective Strategies in Learning and Instruction</a:t>
            </a:r>
            <a:endParaRPr lang="en-US" sz="1200" cap="all" dirty="0"/>
          </a:p>
          <a:p>
            <a:endParaRPr lang="en-US" sz="1200" b="1" i="1" dirty="0"/>
          </a:p>
          <a:p>
            <a:r>
              <a:rPr lang="en-US" sz="1200" b="1" i="1" dirty="0"/>
              <a:t>Session 3: Effective Strategies in Learning and Instruction</a:t>
            </a:r>
            <a:endParaRPr lang="en-US" sz="1200" dirty="0"/>
          </a:p>
          <a:p>
            <a:endParaRPr lang="en-US" sz="1200" b="1" i="1" dirty="0"/>
          </a:p>
          <a:p>
            <a:r>
              <a:rPr lang="en-US" sz="1200" b="1" i="1" dirty="0"/>
              <a:t>Discussion Questions: </a:t>
            </a:r>
            <a:endParaRPr lang="en-US" sz="1200" dirty="0"/>
          </a:p>
          <a:p>
            <a:pPr marL="181240" indent="-181240">
              <a:buFont typeface="Arial" panose="020B0604020202020204" pitchFamily="34" charset="0"/>
              <a:buChar char="•"/>
            </a:pPr>
            <a:r>
              <a:rPr lang="en-US" sz="1200" b="1" i="1" dirty="0" smtClean="0"/>
              <a:t>Who </a:t>
            </a:r>
            <a:r>
              <a:rPr lang="en-US" sz="1200" b="1" i="1" dirty="0"/>
              <a:t>has had a problem during or after a presentation where participants did not understand or retain it? </a:t>
            </a:r>
            <a:endParaRPr lang="en-US" sz="1200" dirty="0"/>
          </a:p>
          <a:p>
            <a:pPr marL="181240" indent="-181240">
              <a:buFont typeface="Arial" panose="020B0604020202020204" pitchFamily="34" charset="0"/>
              <a:buChar char="•"/>
            </a:pPr>
            <a:r>
              <a:rPr lang="en-US" sz="1200" b="1" i="1" dirty="0"/>
              <a:t>How about with a jury? How many people have had a juror say the jury would have convicted the defendant if you had testified to certain evidence when you knew you actually did? </a:t>
            </a:r>
            <a:endParaRPr lang="en-US" sz="1200" dirty="0"/>
          </a:p>
          <a:p>
            <a:pPr marL="181240" indent="-181240">
              <a:buFont typeface="Arial" panose="020B0604020202020204" pitchFamily="34" charset="0"/>
              <a:buChar char="•"/>
            </a:pPr>
            <a:r>
              <a:rPr lang="en-US" sz="1200" b="1" i="1" dirty="0"/>
              <a:t>If either of these things has happened to you, have you ever been able to determine why? </a:t>
            </a:r>
            <a:endParaRPr lang="en-US" sz="1200" dirty="0"/>
          </a:p>
          <a:p>
            <a:endParaRPr lang="en-US" sz="1200" b="1" i="1" dirty="0"/>
          </a:p>
          <a:p>
            <a:r>
              <a:rPr lang="en-US" sz="1200" b="1" i="1" dirty="0"/>
              <a:t>Explain </a:t>
            </a:r>
            <a:r>
              <a:rPr lang="en-US" sz="1200" b="1" i="1" dirty="0" smtClean="0"/>
              <a:t>participants </a:t>
            </a:r>
            <a:r>
              <a:rPr lang="en-US" sz="1200" b="1" i="1" dirty="0"/>
              <a:t>must apply effective strategies in learning and instruction based on their learners’ background and level of experience.</a:t>
            </a:r>
            <a:endParaRPr lang="en-US" sz="1200" dirty="0"/>
          </a:p>
          <a:p>
            <a:endParaRPr lang="en-US" sz="1200" b="1" i="1" dirty="0"/>
          </a:p>
          <a:p>
            <a:r>
              <a:rPr lang="en-US" sz="1200" b="1" i="1" dirty="0"/>
              <a:t>Instructors should reference and point out where the following strategies fit within the Cycle of Instruction. The strategy may be used in more than one of the stages of the cycle.</a:t>
            </a:r>
            <a:endParaRPr lang="en-US" sz="1200" dirty="0"/>
          </a:p>
          <a:p>
            <a:endParaRPr lang="en-US" sz="1200" dirty="0"/>
          </a:p>
          <a:p>
            <a:r>
              <a:rPr lang="en-US" sz="1200" dirty="0"/>
              <a:t>As learned in Session 2, many different instructional processes increase learning.  What works best in designing courses is utilizing all of the principles in the Cycle of Instruction.</a:t>
            </a:r>
          </a:p>
          <a:p>
            <a:endParaRPr lang="en-US" sz="1200" dirty="0"/>
          </a:p>
          <a:p>
            <a:r>
              <a:rPr lang="en-US" sz="1200" dirty="0"/>
              <a:t>This Session introduces effective strategies the instructor can use within the Cycle of Instruction to deliver content. As an instructor, there are a myriad of effective strategies to present material that will increase participants’ motivation, participation, and retention.  Nine effective strategies will be presented in this Session.</a:t>
            </a:r>
          </a:p>
          <a:p>
            <a:endParaRPr lang="en-US"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5</a:t>
            </a:fld>
            <a:endParaRPr lang="en-US" dirty="0"/>
          </a:p>
        </p:txBody>
      </p:sp>
      <p:sp>
        <p:nvSpPr>
          <p:cNvPr id="5" name="Footer Placeholder 4"/>
          <p:cNvSpPr>
            <a:spLocks noGrp="1"/>
          </p:cNvSpPr>
          <p:nvPr>
            <p:ph type="ftr" sz="quarter" idx="13"/>
          </p:nvPr>
        </p:nvSpPr>
        <p:spPr/>
        <p:txBody>
          <a:bodyPr/>
          <a:lstStyle/>
          <a:p>
            <a:r>
              <a:rPr lang="en-US" smtClean="0"/>
              <a:t>Session 3 – Effective Strategies in Learning and Instruction</a:t>
            </a:r>
          </a:p>
          <a:p>
            <a:r>
              <a:rPr lang="en-US" smtClean="0"/>
              <a:t>February, 2017</a:t>
            </a:r>
            <a:endParaRPr lang="en-US" dirty="0"/>
          </a:p>
        </p:txBody>
      </p:sp>
    </p:spTree>
    <p:extLst>
      <p:ext uri="{BB962C8B-B14F-4D97-AF65-F5344CB8AC3E}">
        <p14:creationId xmlns:p14="http://schemas.microsoft.com/office/powerpoint/2010/main" val="19777104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01675"/>
            <a:ext cx="3838575" cy="2879725"/>
          </a:xfrm>
        </p:spPr>
      </p:sp>
      <p:sp>
        <p:nvSpPr>
          <p:cNvPr id="3" name="Notes Placeholder 2"/>
          <p:cNvSpPr>
            <a:spLocks noGrp="1"/>
          </p:cNvSpPr>
          <p:nvPr>
            <p:ph type="body" idx="1"/>
          </p:nvPr>
        </p:nvSpPr>
        <p:spPr>
          <a:xfrm>
            <a:off x="838200" y="3810000"/>
            <a:ext cx="5867400" cy="5181600"/>
          </a:xfrm>
        </p:spPr>
        <p:txBody>
          <a:bodyPr/>
          <a:lstStyle/>
          <a:p>
            <a:r>
              <a:rPr lang="en-US" sz="1200" b="1" cap="all" dirty="0"/>
              <a:t>B. </a:t>
            </a:r>
            <a:r>
              <a:rPr lang="en-US" sz="1200" b="1" u="sng" cap="all" dirty="0"/>
              <a:t>Primacy</a:t>
            </a:r>
            <a:endParaRPr lang="en-US" sz="1200" cap="all" dirty="0"/>
          </a:p>
          <a:p>
            <a:endParaRPr lang="en-US" sz="1200" b="1" i="1" dirty="0"/>
          </a:p>
          <a:p>
            <a:r>
              <a:rPr lang="en-US" sz="1200" b="1" i="1" dirty="0"/>
              <a:t>Activity: Primacy.  Call out a list of 10 major cities from around the world (tell the participants to not write down the list.) For example: </a:t>
            </a:r>
            <a:endParaRPr lang="en-US" sz="1200" dirty="0"/>
          </a:p>
          <a:p>
            <a:pPr marL="241653" indent="-241653">
              <a:buAutoNum type="arabicPeriod"/>
            </a:pPr>
            <a:r>
              <a:rPr lang="en-US" sz="1200" b="1" i="1" dirty="0" smtClean="0"/>
              <a:t>Paris		6.  Washington D.C.</a:t>
            </a:r>
            <a:endParaRPr lang="en-US" sz="1200" b="1" i="1" dirty="0"/>
          </a:p>
          <a:p>
            <a:pPr marL="241653" indent="-241653">
              <a:buAutoNum type="arabicPeriod"/>
            </a:pPr>
            <a:r>
              <a:rPr lang="en-US" sz="1200" b="1" i="1" dirty="0"/>
              <a:t>New </a:t>
            </a:r>
            <a:r>
              <a:rPr lang="en-US" sz="1200" b="1" i="1" dirty="0" smtClean="0"/>
              <a:t>York		7.  Athens</a:t>
            </a:r>
            <a:endParaRPr lang="en-US" sz="1200" b="1" i="1" dirty="0"/>
          </a:p>
          <a:p>
            <a:pPr marL="241653" indent="-241653">
              <a:buAutoNum type="arabicPeriod"/>
            </a:pPr>
            <a:r>
              <a:rPr lang="en-US" sz="1200" b="1" i="1" dirty="0" smtClean="0"/>
              <a:t>Rome		8.  Tel Aviv</a:t>
            </a:r>
            <a:endParaRPr lang="en-US" sz="1200" b="1" i="1" dirty="0"/>
          </a:p>
          <a:p>
            <a:pPr marL="241653" indent="-241653">
              <a:buAutoNum type="arabicPeriod"/>
            </a:pPr>
            <a:r>
              <a:rPr lang="en-US" sz="1200" b="1" i="1" dirty="0" smtClean="0"/>
              <a:t>Berlin		9.  Moscow</a:t>
            </a:r>
            <a:endParaRPr lang="en-US" sz="1200" b="1" i="1" dirty="0"/>
          </a:p>
          <a:p>
            <a:pPr marL="241653" indent="-241653">
              <a:buAutoNum type="arabicPeriod"/>
            </a:pPr>
            <a:r>
              <a:rPr lang="en-US" sz="1200" b="1" i="1" dirty="0" smtClean="0"/>
              <a:t>London		10.  Hong Kong</a:t>
            </a:r>
            <a:endParaRPr lang="en-US" sz="1200" b="1" i="1" dirty="0"/>
          </a:p>
          <a:p>
            <a:endParaRPr lang="en-US" sz="1200" b="1" i="1" dirty="0"/>
          </a:p>
          <a:p>
            <a:r>
              <a:rPr lang="en-US" sz="1200" b="1" i="1" dirty="0"/>
              <a:t>Ask the participants what the first city you mentioned was. Ask them what the third city was. Ask them what the last city was. Most people will remember the first and the last </a:t>
            </a:r>
            <a:r>
              <a:rPr lang="en-US" sz="1200" b="1" i="1" u="sng" dirty="0"/>
              <a:t>city</a:t>
            </a:r>
            <a:r>
              <a:rPr lang="en-US" sz="1200" b="1" i="1" dirty="0"/>
              <a:t> because people usually remember best the first and last things they hear. </a:t>
            </a:r>
            <a:endParaRPr lang="en-US" sz="1200" dirty="0"/>
          </a:p>
          <a:p>
            <a:endParaRPr lang="en-US" sz="1200" b="1" i="1" dirty="0"/>
          </a:p>
          <a:p>
            <a:r>
              <a:rPr lang="en-US" sz="1200" b="1" i="1" dirty="0"/>
              <a:t>Discussion: Point out </a:t>
            </a:r>
            <a:r>
              <a:rPr lang="en-US" sz="1200" b="1" i="1" dirty="0" smtClean="0"/>
              <a:t>many </a:t>
            </a:r>
            <a:r>
              <a:rPr lang="en-US" sz="1200" b="1" i="1" dirty="0"/>
              <a:t>people begin presentations with boring announcements and/or self-introductions. Ask them if they think this is a good strategy in light of the value of primacy. </a:t>
            </a:r>
            <a:endParaRPr lang="en-US" sz="1200" dirty="0"/>
          </a:p>
          <a:p>
            <a:endParaRPr lang="en-US" sz="1200" b="1" i="1" dirty="0"/>
          </a:p>
          <a:p>
            <a:r>
              <a:rPr lang="en-US" sz="1200" b="1" i="1" dirty="0"/>
              <a:t>Remind </a:t>
            </a:r>
            <a:r>
              <a:rPr lang="en-US" sz="1200" b="1" i="1" dirty="0" smtClean="0"/>
              <a:t>participants the </a:t>
            </a:r>
            <a:r>
              <a:rPr lang="en-US" sz="1200" b="1" i="1" dirty="0"/>
              <a:t>strongest point in your presentation should be given first.</a:t>
            </a:r>
            <a:endParaRPr lang="en-US" sz="1200" dirty="0"/>
          </a:p>
          <a:p>
            <a:endParaRPr lang="en-US" sz="1200" dirty="0"/>
          </a:p>
          <a:p>
            <a:r>
              <a:rPr lang="en-US" sz="1200" dirty="0"/>
              <a:t>An effective strategy is to grab and keep attention. The primacy principle helps you do this.  We recall what we hear first and last, but the middle is more readily forgotten.  Open and close each presentation with attention grabbers and your most important points.   Primacy is a strategy that can be incorporated into each segment of the Cycle of Instruction.</a:t>
            </a:r>
          </a:p>
          <a:p>
            <a:endParaRPr lang="en-US"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6</a:t>
            </a:fld>
            <a:endParaRPr lang="en-US" dirty="0"/>
          </a:p>
        </p:txBody>
      </p:sp>
      <p:sp>
        <p:nvSpPr>
          <p:cNvPr id="7" name="Footer Placeholder 6"/>
          <p:cNvSpPr>
            <a:spLocks noGrp="1"/>
          </p:cNvSpPr>
          <p:nvPr>
            <p:ph type="ftr" sz="quarter" idx="13"/>
          </p:nvPr>
        </p:nvSpPr>
        <p:spPr/>
        <p:txBody>
          <a:bodyPr/>
          <a:lstStyle/>
          <a:p>
            <a:r>
              <a:rPr lang="en-US" smtClean="0"/>
              <a:t>Session 3 – Effective Strategies in Learning and Instruction</a:t>
            </a:r>
          </a:p>
          <a:p>
            <a:r>
              <a:rPr lang="en-US" smtClean="0"/>
              <a:t>February, 2017</a:t>
            </a:r>
            <a:endParaRPr lang="en-US" dirty="0"/>
          </a:p>
        </p:txBody>
      </p:sp>
    </p:spTree>
    <p:extLst>
      <p:ext uri="{BB962C8B-B14F-4D97-AF65-F5344CB8AC3E}">
        <p14:creationId xmlns:p14="http://schemas.microsoft.com/office/powerpoint/2010/main" val="1054771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533400"/>
            <a:ext cx="3838575" cy="2879725"/>
          </a:xfrm>
        </p:spPr>
      </p:sp>
      <p:sp>
        <p:nvSpPr>
          <p:cNvPr id="3" name="Notes Placeholder 2"/>
          <p:cNvSpPr>
            <a:spLocks noGrp="1"/>
          </p:cNvSpPr>
          <p:nvPr>
            <p:ph type="body" idx="1"/>
          </p:nvPr>
        </p:nvSpPr>
        <p:spPr>
          <a:xfrm>
            <a:off x="533400" y="3657600"/>
            <a:ext cx="6248400" cy="5410200"/>
          </a:xfrm>
        </p:spPr>
        <p:txBody>
          <a:bodyPr/>
          <a:lstStyle/>
          <a:p>
            <a:r>
              <a:rPr lang="en-US" sz="1200" b="1" cap="all" dirty="0"/>
              <a:t>C.</a:t>
            </a:r>
            <a:r>
              <a:rPr lang="en-US" sz="1200" cap="all" dirty="0"/>
              <a:t> </a:t>
            </a:r>
            <a:r>
              <a:rPr lang="en-US" sz="1200" b="1" u="sng" cap="all" dirty="0"/>
              <a:t>Increase Retention by Decreasing Stress</a:t>
            </a:r>
            <a:endParaRPr lang="en-US" sz="1200" cap="all" dirty="0"/>
          </a:p>
          <a:p>
            <a:endParaRPr lang="en-US" sz="1200" b="1" i="1" dirty="0"/>
          </a:p>
          <a:p>
            <a:r>
              <a:rPr lang="en-US" sz="1200" b="1" i="1" dirty="0"/>
              <a:t>Advise </a:t>
            </a:r>
            <a:r>
              <a:rPr lang="en-US" sz="1200" b="1" i="1" dirty="0" smtClean="0"/>
              <a:t>participants people </a:t>
            </a:r>
            <a:r>
              <a:rPr lang="en-US" sz="1200" b="1" i="1" dirty="0"/>
              <a:t>have difficulty making decisions or learning when they feel uncomfortable or stressed. Ask participants to give examples of a stressful situation that led to difficulty in learning or making a decision. </a:t>
            </a:r>
            <a:endParaRPr lang="en-US" sz="1200" dirty="0"/>
          </a:p>
          <a:p>
            <a:endParaRPr lang="en-US" sz="1200" b="1" i="1" dirty="0"/>
          </a:p>
          <a:p>
            <a:r>
              <a:rPr lang="en-US" sz="1200" b="1" i="1" dirty="0"/>
              <a:t>Note: The instructor should identify where this strategy fits within the Cycle of Instruction. Decreasing stress is a very effective strategy during the </a:t>
            </a:r>
            <a:r>
              <a:rPr lang="en-US" sz="1200" b="1" i="1" u="sng" dirty="0"/>
              <a:t>Activation</a:t>
            </a:r>
            <a:r>
              <a:rPr lang="en-US" sz="1200" b="1" i="1" dirty="0"/>
              <a:t> stage in the Cycle of Instruction. Use the Activation principle by telling a story of when you learned to drive. Include a description of the stress of learning to drive a car for the first time. Did the instructor (or parent) increase or decrease your stress? How did it affect learning?</a:t>
            </a:r>
            <a:endParaRPr lang="en-US" sz="1200" dirty="0"/>
          </a:p>
          <a:p>
            <a:endParaRPr lang="en-US" sz="1200" b="1" i="1" dirty="0"/>
          </a:p>
          <a:p>
            <a:r>
              <a:rPr lang="en-US" sz="1200" b="1" i="1" dirty="0"/>
              <a:t>Emphasize </a:t>
            </a:r>
            <a:r>
              <a:rPr lang="en-US" sz="1200" b="1" i="1" dirty="0" smtClean="0"/>
              <a:t>instructors </a:t>
            </a:r>
            <a:r>
              <a:rPr lang="en-US" sz="1200" b="1" i="1" dirty="0"/>
              <a:t>must continually work to reduce their participants’ stress if they want their participants to learn. </a:t>
            </a:r>
            <a:endParaRPr lang="en-US" sz="1200" dirty="0"/>
          </a:p>
          <a:p>
            <a:endParaRPr lang="en-US" sz="1200" dirty="0"/>
          </a:p>
          <a:p>
            <a:r>
              <a:rPr lang="en-US" sz="1200" dirty="0"/>
              <a:t>Stress inhibits learning, thinking, memory, and retention. Research shows our brains are only built to deal with short bursts of stress. This is the fight or flight principle. Our brains are built to deal with stress that lasts only 30 seconds.</a:t>
            </a:r>
            <a:r>
              <a:rPr lang="en-US" sz="1200" baseline="30000" dirty="0"/>
              <a:t> </a:t>
            </a:r>
            <a:r>
              <a:rPr lang="en-US" sz="1200" dirty="0"/>
              <a:t> If stress continues, you lose your participants. If you want to increase retention, then decrease stress. Stress may be induced by:</a:t>
            </a:r>
          </a:p>
          <a:p>
            <a:pPr marL="181240" indent="-181240">
              <a:buFont typeface="Arial" panose="020B0604020202020204" pitchFamily="34" charset="0"/>
              <a:buChar char="•"/>
            </a:pPr>
            <a:r>
              <a:rPr lang="en-US" sz="1200" dirty="0"/>
              <a:t>Actions of the Instructor and Participants</a:t>
            </a:r>
          </a:p>
          <a:p>
            <a:pPr marL="181240" indent="-181240">
              <a:buFont typeface="Arial" panose="020B0604020202020204" pitchFamily="34" charset="0"/>
              <a:buChar char="•"/>
            </a:pPr>
            <a:r>
              <a:rPr lang="en-US" sz="1200" dirty="0"/>
              <a:t>The environment</a:t>
            </a:r>
          </a:p>
          <a:p>
            <a:pPr marL="181240" indent="-181240">
              <a:buFont typeface="Arial" panose="020B0604020202020204" pitchFamily="34" charset="0"/>
              <a:buChar char="•"/>
            </a:pPr>
            <a:r>
              <a:rPr lang="en-US" sz="1200" dirty="0"/>
              <a:t>Uncertainty</a:t>
            </a:r>
          </a:p>
          <a:p>
            <a:endParaRPr lang="en-US" sz="1200" dirty="0"/>
          </a:p>
          <a:p>
            <a:r>
              <a:rPr lang="en-US" sz="1200" dirty="0"/>
              <a:t>Instructors must continually work to reduce their participants’ stress if they want their participants to learn. Ways to reduce participants’ stress may include:</a:t>
            </a:r>
          </a:p>
          <a:p>
            <a:pPr marL="181240" indent="-181240">
              <a:buFont typeface="Arial" panose="020B0604020202020204" pitchFamily="34" charset="0"/>
              <a:buChar char="•"/>
            </a:pPr>
            <a:r>
              <a:rPr lang="en-US" sz="1200" dirty="0"/>
              <a:t>Being friendly (smile) and using humor</a:t>
            </a:r>
          </a:p>
          <a:p>
            <a:pPr marL="181240" indent="-181240">
              <a:buFont typeface="Arial" panose="020B0604020202020204" pitchFamily="34" charset="0"/>
              <a:buChar char="•"/>
            </a:pPr>
            <a:r>
              <a:rPr lang="en-US" sz="1200" dirty="0"/>
              <a:t>Give appropriate praise </a:t>
            </a:r>
          </a:p>
          <a:p>
            <a:pPr marL="181240" indent="-181240">
              <a:buFont typeface="Arial" panose="020B0604020202020204" pitchFamily="34" charset="0"/>
              <a:buChar char="•"/>
            </a:pPr>
            <a:r>
              <a:rPr lang="en-US" sz="1200" dirty="0"/>
              <a:t>Use relevant video clips or appropriate stories</a:t>
            </a:r>
          </a:p>
          <a:p>
            <a:pPr marL="181240" indent="-181240">
              <a:buFont typeface="Arial" panose="020B0604020202020204" pitchFamily="34" charset="0"/>
              <a:buChar char="•"/>
            </a:pPr>
            <a:r>
              <a:rPr lang="en-US" sz="1200" dirty="0"/>
              <a:t>Reward people who participate (candy, gifts or other items)</a:t>
            </a:r>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7</a:t>
            </a:fld>
            <a:endParaRPr lang="en-US" dirty="0"/>
          </a:p>
        </p:txBody>
      </p:sp>
      <p:sp>
        <p:nvSpPr>
          <p:cNvPr id="7" name="Footer Placeholder 6"/>
          <p:cNvSpPr>
            <a:spLocks noGrp="1"/>
          </p:cNvSpPr>
          <p:nvPr>
            <p:ph type="ftr" sz="quarter" idx="13"/>
          </p:nvPr>
        </p:nvSpPr>
        <p:spPr/>
        <p:txBody>
          <a:bodyPr/>
          <a:lstStyle/>
          <a:p>
            <a:r>
              <a:rPr lang="en-US" smtClean="0"/>
              <a:t>Session 3 – Effective Strategies in Learning and Instruction</a:t>
            </a:r>
          </a:p>
          <a:p>
            <a:r>
              <a:rPr lang="en-US" smtClean="0"/>
              <a:t>February, 2017</a:t>
            </a:r>
            <a:endParaRPr lang="en-US" dirty="0"/>
          </a:p>
        </p:txBody>
      </p:sp>
    </p:spTree>
    <p:extLst>
      <p:ext uri="{BB962C8B-B14F-4D97-AF65-F5344CB8AC3E}">
        <p14:creationId xmlns:p14="http://schemas.microsoft.com/office/powerpoint/2010/main" val="14433887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D. </a:t>
            </a:r>
            <a:r>
              <a:rPr lang="en-US" sz="1200" b="1" u="sng" cap="all" dirty="0"/>
              <a:t>Paint a Picture</a:t>
            </a:r>
            <a:endParaRPr lang="en-US" sz="1200" cap="all" dirty="0"/>
          </a:p>
          <a:p>
            <a:endParaRPr lang="en-US" sz="1200" dirty="0"/>
          </a:p>
          <a:p>
            <a:r>
              <a:rPr lang="en-US" sz="1200" b="1" i="1" dirty="0"/>
              <a:t>Discussion: Ask the class what they see when you say drunk. Virtually, no one pictures the word itself. Ask similar questions using relevant geographical examples such sports teams or landmarks that resonate with your audience. Animals also work well. Emphasize pictures are an effective learning strategy. Other senses may be incorporated into this segment i.e., sound, smell, taste, and touch.</a:t>
            </a:r>
            <a:endParaRPr lang="en-US" sz="1200" dirty="0"/>
          </a:p>
          <a:p>
            <a:endParaRPr lang="en-US" sz="1200" dirty="0"/>
          </a:p>
          <a:p>
            <a:r>
              <a:rPr lang="en-US" sz="1200" dirty="0"/>
              <a:t>We learn and remember best through pictures not through written or spoken words. The rule of thumb is you will get three times better recall for visual information than for oral alone. However, you will get six times better recall for information that is simultaneously oral and visual. </a:t>
            </a:r>
          </a:p>
          <a:p>
            <a:endParaRPr lang="en-US" sz="1200" dirty="0"/>
          </a:p>
          <a:p>
            <a:r>
              <a:rPr lang="en-US" sz="1200" dirty="0"/>
              <a:t>For example, a picture of a drunk may resonate better with the participant than the word “drunk” alone. Putting the two together simultaneously can make the learning event even stronger in the brain. </a:t>
            </a:r>
          </a:p>
          <a:p>
            <a:pPr marL="181240" indent="-181240">
              <a:buFont typeface="Arial" panose="020B0604020202020204" pitchFamily="34" charset="0"/>
              <a:buChar char="•"/>
            </a:pPr>
            <a:r>
              <a:rPr lang="en-US" sz="1200" dirty="0"/>
              <a:t>A picture is worth a 1000 words</a:t>
            </a:r>
          </a:p>
          <a:p>
            <a:pPr marL="181240" indent="-181240">
              <a:buFont typeface="Arial" panose="020B0604020202020204" pitchFamily="34" charset="0"/>
              <a:buChar char="•"/>
            </a:pPr>
            <a:r>
              <a:rPr lang="en-US" sz="1200" dirty="0"/>
              <a:t>People think in pictures</a:t>
            </a:r>
          </a:p>
          <a:p>
            <a:pPr marL="181240" indent="-181240">
              <a:buFont typeface="Arial" panose="020B0604020202020204" pitchFamily="34" charset="0"/>
              <a:buChar char="•"/>
            </a:pPr>
            <a:r>
              <a:rPr lang="en-US" sz="1200" dirty="0"/>
              <a:t>People remember stories</a:t>
            </a:r>
          </a:p>
          <a:p>
            <a:pPr marL="181240" indent="-181240">
              <a:buFont typeface="Arial" panose="020B0604020202020204" pitchFamily="34" charset="0"/>
              <a:buChar char="•"/>
            </a:pPr>
            <a:r>
              <a:rPr lang="en-US" sz="1200" dirty="0"/>
              <a:t>People believe and understand what they visualize</a:t>
            </a:r>
          </a:p>
          <a:p>
            <a:endParaRPr lang="en-US" sz="1200" b="1" i="1" dirty="0"/>
          </a:p>
          <a:p>
            <a:r>
              <a:rPr lang="en-US" sz="1200" b="1" i="1" dirty="0"/>
              <a:t>Discussion: Just because vision is so important does not mean it should be the only channel of your message. Discuss with the participants the advantages and disadvantages of visuals. The instructor should identify where this strategy may be used within the Cycle of Instruction. Painting a picture is a very effective strategy during the Demonstration stage in the Cycle of Instruction. </a:t>
            </a:r>
            <a:endParaRPr lang="en-US" sz="1200" dirty="0"/>
          </a:p>
          <a:p>
            <a:endParaRPr lang="en-US" dirty="0"/>
          </a:p>
        </p:txBody>
      </p:sp>
      <p:sp>
        <p:nvSpPr>
          <p:cNvPr id="4" name="Header Placeholder 3"/>
          <p:cNvSpPr>
            <a:spLocks noGrp="1"/>
          </p:cNvSpPr>
          <p:nvPr>
            <p:ph type="hdr" sz="quarter" idx="10"/>
          </p:nvPr>
        </p:nvSpPr>
        <p:spPr/>
        <p:txBody>
          <a:bodyPr/>
          <a:lstStyle/>
          <a:p>
            <a:r>
              <a:rPr lang="en-US" dirty="0"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8</a:t>
            </a:fld>
            <a:endParaRPr lang="en-US" dirty="0"/>
          </a:p>
        </p:txBody>
      </p:sp>
      <p:sp>
        <p:nvSpPr>
          <p:cNvPr id="7" name="Footer Placeholder 6"/>
          <p:cNvSpPr>
            <a:spLocks noGrp="1"/>
          </p:cNvSpPr>
          <p:nvPr>
            <p:ph type="ftr" sz="quarter" idx="13"/>
          </p:nvPr>
        </p:nvSpPr>
        <p:spPr/>
        <p:txBody>
          <a:bodyPr/>
          <a:lstStyle/>
          <a:p>
            <a:r>
              <a:rPr lang="en-US" smtClean="0"/>
              <a:t>Session 3 – Effective Strategies in Learning and Instruction</a:t>
            </a:r>
          </a:p>
          <a:p>
            <a:r>
              <a:rPr lang="en-US" smtClean="0"/>
              <a:t>February, 2017</a:t>
            </a:r>
            <a:endParaRPr lang="en-US" dirty="0"/>
          </a:p>
        </p:txBody>
      </p:sp>
    </p:spTree>
    <p:extLst>
      <p:ext uri="{BB962C8B-B14F-4D97-AF65-F5344CB8AC3E}">
        <p14:creationId xmlns:p14="http://schemas.microsoft.com/office/powerpoint/2010/main" val="35007368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E. </a:t>
            </a:r>
            <a:r>
              <a:rPr lang="en-US" sz="1200" b="1" u="sng" cap="all" dirty="0"/>
              <a:t>Repetition </a:t>
            </a:r>
            <a:endParaRPr lang="en-US" sz="1200" cap="all" dirty="0"/>
          </a:p>
          <a:p>
            <a:endParaRPr lang="en-US" sz="1200" b="1" i="1" dirty="0"/>
          </a:p>
          <a:p>
            <a:r>
              <a:rPr lang="en-US" sz="1200" b="1" i="1" dirty="0"/>
              <a:t>Discuss repetition with the class.</a:t>
            </a:r>
            <a:endParaRPr lang="en-US" sz="1200" dirty="0"/>
          </a:p>
          <a:p>
            <a:endParaRPr lang="en-US" sz="1200" b="1" i="1" dirty="0"/>
          </a:p>
          <a:p>
            <a:r>
              <a:rPr lang="en-US" sz="1200" b="1" i="1" dirty="0"/>
              <a:t>Repetition Activity:  Hand out a piece of paper with questions below on it. Allow the participants time to answer. Tell them the answers. Instructor will then give the participants the quiz again within 1.5 hours to 2 hours later in the course.</a:t>
            </a:r>
            <a:endParaRPr lang="en-US" sz="1200" dirty="0"/>
          </a:p>
          <a:p>
            <a:endParaRPr lang="en-US" sz="1200" dirty="0"/>
          </a:p>
          <a:p>
            <a:r>
              <a:rPr lang="en-US" sz="1200" dirty="0"/>
              <a:t>Question #1: What was President Lincoln’s middle name?</a:t>
            </a:r>
            <a:r>
              <a:rPr lang="en-US" sz="1200" b="1" i="1" dirty="0"/>
              <a:t>  Answer: No middle name</a:t>
            </a:r>
            <a:endParaRPr lang="en-US" sz="1200" dirty="0"/>
          </a:p>
          <a:p>
            <a:r>
              <a:rPr lang="en-US" sz="1200" dirty="0"/>
              <a:t>Question #2: What was the first product to have a bar code?</a:t>
            </a:r>
            <a:r>
              <a:rPr lang="en-US" sz="1200" b="1" i="1" dirty="0"/>
              <a:t>  Answer: Wrigley’s gum</a:t>
            </a:r>
            <a:endParaRPr lang="en-US" sz="1200" dirty="0"/>
          </a:p>
          <a:p>
            <a:r>
              <a:rPr lang="en-US" sz="1200" dirty="0"/>
              <a:t>Question #3: What is a group of frogs called?</a:t>
            </a:r>
            <a:r>
              <a:rPr lang="en-US" sz="1200" b="1" i="1" dirty="0"/>
              <a:t>  Answer: Army</a:t>
            </a:r>
            <a:endParaRPr lang="en-US" sz="1200" dirty="0"/>
          </a:p>
          <a:p>
            <a:r>
              <a:rPr lang="en-US" sz="1200" dirty="0"/>
              <a:t>Question #4: What is the plastic cover at the end of a shoelace called?</a:t>
            </a:r>
            <a:r>
              <a:rPr lang="en-US" sz="1200" b="1" i="1" dirty="0"/>
              <a:t>  Answer: Aglet</a:t>
            </a:r>
            <a:r>
              <a:rPr lang="en-US" sz="1200" dirty="0"/>
              <a:t> </a:t>
            </a:r>
          </a:p>
          <a:p>
            <a:endParaRPr lang="en-US" sz="1200" b="1" i="1" dirty="0"/>
          </a:p>
          <a:p>
            <a:r>
              <a:rPr lang="en-US" sz="1200" b="1" i="1" dirty="0"/>
              <a:t>Emphasize </a:t>
            </a:r>
            <a:r>
              <a:rPr lang="en-US" sz="1200" b="1" i="1" dirty="0" smtClean="0"/>
              <a:t>simply </a:t>
            </a:r>
            <a:r>
              <a:rPr lang="en-US" sz="1200" b="1" i="1" dirty="0"/>
              <a:t>repeating something six times is not an effective technique. You must find different ways to repeat, present, and emphasize the information to increase retention. Some effective repetition tools are quizzes, tests, practice exercises, flash cards, corrective feedback, etc.</a:t>
            </a:r>
            <a:endParaRPr lang="en-US" sz="1200" dirty="0"/>
          </a:p>
          <a:p>
            <a:endParaRPr lang="en-US" sz="1200" b="1" i="1" dirty="0"/>
          </a:p>
          <a:p>
            <a:r>
              <a:rPr lang="en-US" sz="1200" b="1" i="1" dirty="0"/>
              <a:t>An example may be the process by which we recall the name of a new acquaintance. At the time of introduction, we may repeat their name internally or externally in hopes of assigning it to our memory. When we have to recall the name at a later time, we may have forgotten it. The name will then have to be repeated to enable us to encode it into long-term memory.</a:t>
            </a:r>
            <a:r>
              <a:rPr lang="en-US" sz="1200" dirty="0"/>
              <a:t> </a:t>
            </a:r>
            <a:endParaRPr lang="en-US" sz="1200" dirty="0" smtClean="0"/>
          </a:p>
          <a:p>
            <a:endParaRPr lang="en-US" sz="1200" dirty="0"/>
          </a:p>
          <a:p>
            <a:pPr lvl="0"/>
            <a:endParaRPr lang="en-US" sz="1200" dirty="0"/>
          </a:p>
          <a:p>
            <a:endParaRPr lang="en-US" sz="1200" dirty="0"/>
          </a:p>
          <a:p>
            <a:r>
              <a:rPr lang="en-US" sz="1200" dirty="0"/>
              <a:t> </a:t>
            </a:r>
          </a:p>
          <a:p>
            <a:endParaRPr lang="en-US" dirty="0"/>
          </a:p>
        </p:txBody>
      </p:sp>
      <p:sp>
        <p:nvSpPr>
          <p:cNvPr id="4" name="Header Placeholder 3"/>
          <p:cNvSpPr>
            <a:spLocks noGrp="1"/>
          </p:cNvSpPr>
          <p:nvPr>
            <p:ph type="hdr" sz="quarter" idx="10"/>
          </p:nvPr>
        </p:nvSpPr>
        <p:spPr/>
        <p:txBody>
          <a:bodyPr/>
          <a:lstStyle/>
          <a:p>
            <a:r>
              <a:rPr lang="en-US" dirty="0"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9</a:t>
            </a:fld>
            <a:endParaRPr lang="en-US" dirty="0"/>
          </a:p>
        </p:txBody>
      </p:sp>
      <p:sp>
        <p:nvSpPr>
          <p:cNvPr id="7" name="Footer Placeholder 6"/>
          <p:cNvSpPr>
            <a:spLocks noGrp="1"/>
          </p:cNvSpPr>
          <p:nvPr>
            <p:ph type="ftr" sz="quarter" idx="13"/>
          </p:nvPr>
        </p:nvSpPr>
        <p:spPr/>
        <p:txBody>
          <a:bodyPr/>
          <a:lstStyle/>
          <a:p>
            <a:r>
              <a:rPr lang="en-US" smtClean="0"/>
              <a:t>Session 3 – Effective Strategies in Learning and Instruction</a:t>
            </a:r>
          </a:p>
          <a:p>
            <a:r>
              <a:rPr lang="en-US" smtClean="0"/>
              <a:t>February, 2017</a:t>
            </a:r>
            <a:endParaRPr lang="en-US" dirty="0"/>
          </a:p>
        </p:txBody>
      </p:sp>
    </p:spTree>
    <p:extLst>
      <p:ext uri="{BB962C8B-B14F-4D97-AF65-F5344CB8AC3E}">
        <p14:creationId xmlns:p14="http://schemas.microsoft.com/office/powerpoint/2010/main" val="17992328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7" name="Footer Placeholder 4"/>
          <p:cNvSpPr>
            <a:spLocks noGrp="1"/>
          </p:cNvSpPr>
          <p:nvPr>
            <p:ph type="ftr" sz="quarter" idx="11"/>
          </p:nvPr>
        </p:nvSpPr>
        <p:spPr>
          <a:xfrm>
            <a:off x="152400" y="6356350"/>
            <a:ext cx="3200400" cy="365125"/>
          </a:xfrm>
        </p:spPr>
        <p:txBody>
          <a:bodyPr/>
          <a:lstStyle>
            <a:lvl1pPr algn="l">
              <a:defRPr sz="1000">
                <a:solidFill>
                  <a:schemeClr val="tx1"/>
                </a:solidFill>
              </a:defRPr>
            </a:lvl1pPr>
          </a:lstStyle>
          <a:p>
            <a:r>
              <a:rPr lang="en-US" dirty="0" smtClean="0"/>
              <a:t>Session 3 – Effective Strategies in Learning and Instruction</a:t>
            </a:r>
            <a:endParaRPr lang="en-US" dirty="0"/>
          </a:p>
        </p:txBody>
      </p:sp>
      <p:sp>
        <p:nvSpPr>
          <p:cNvPr id="8"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3-</a:t>
            </a:r>
            <a:fld id="{C6F3177E-27ED-4792-9A52-D1409DFD05E3}" type="slidenum">
              <a:rPr lang="en-US" smtClean="0"/>
              <a:pPr/>
              <a:t>‹#›</a:t>
            </a:fld>
            <a:endParaRPr lang="en-US" dirty="0"/>
          </a:p>
        </p:txBody>
      </p:sp>
    </p:spTree>
    <p:extLst>
      <p:ext uri="{BB962C8B-B14F-4D97-AF65-F5344CB8AC3E}">
        <p14:creationId xmlns:p14="http://schemas.microsoft.com/office/powerpoint/2010/main" val="2708255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4"/>
          <p:cNvSpPr>
            <a:spLocks noGrp="1"/>
          </p:cNvSpPr>
          <p:nvPr>
            <p:ph type="ftr" sz="quarter" idx="11"/>
          </p:nvPr>
        </p:nvSpPr>
        <p:spPr>
          <a:xfrm>
            <a:off x="152400" y="6356350"/>
            <a:ext cx="3200400" cy="365125"/>
          </a:xfrm>
        </p:spPr>
        <p:txBody>
          <a:bodyPr/>
          <a:lstStyle>
            <a:lvl1pPr algn="l">
              <a:defRPr sz="1000">
                <a:solidFill>
                  <a:schemeClr val="tx1"/>
                </a:solidFill>
              </a:defRPr>
            </a:lvl1pPr>
          </a:lstStyle>
          <a:p>
            <a:r>
              <a:rPr lang="en-US" dirty="0" smtClean="0"/>
              <a:t>Session 3 – Effective Strategies in Learning and Instruction</a:t>
            </a:r>
            <a:endParaRPr lang="en-US" dirty="0"/>
          </a:p>
        </p:txBody>
      </p:sp>
      <p:sp>
        <p:nvSpPr>
          <p:cNvPr id="8"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3-</a:t>
            </a:r>
            <a:fld id="{C6F3177E-27ED-4792-9A52-D1409DFD05E3}" type="slidenum">
              <a:rPr lang="en-US" smtClean="0"/>
              <a:pPr/>
              <a:t>‹#›</a:t>
            </a:fld>
            <a:endParaRPr lang="en-US" dirty="0"/>
          </a:p>
        </p:txBody>
      </p:sp>
    </p:spTree>
    <p:extLst>
      <p:ext uri="{BB962C8B-B14F-4D97-AF65-F5344CB8AC3E}">
        <p14:creationId xmlns:p14="http://schemas.microsoft.com/office/powerpoint/2010/main" val="2433179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4"/>
          <p:cNvSpPr>
            <a:spLocks noGrp="1"/>
          </p:cNvSpPr>
          <p:nvPr>
            <p:ph type="ftr" sz="quarter" idx="11"/>
          </p:nvPr>
        </p:nvSpPr>
        <p:spPr>
          <a:xfrm>
            <a:off x="152400" y="6356350"/>
            <a:ext cx="3200400" cy="365125"/>
          </a:xfrm>
        </p:spPr>
        <p:txBody>
          <a:bodyPr/>
          <a:lstStyle>
            <a:lvl1pPr algn="l">
              <a:defRPr sz="1000">
                <a:solidFill>
                  <a:schemeClr val="tx1"/>
                </a:solidFill>
              </a:defRPr>
            </a:lvl1pPr>
          </a:lstStyle>
          <a:p>
            <a:r>
              <a:rPr lang="en-US" dirty="0" smtClean="0"/>
              <a:t>Session 3 – Effective Strategies in Learning and Instruction</a:t>
            </a:r>
            <a:endParaRPr lang="en-US" dirty="0"/>
          </a:p>
        </p:txBody>
      </p:sp>
      <p:sp>
        <p:nvSpPr>
          <p:cNvPr id="8"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3-</a:t>
            </a:r>
            <a:fld id="{C6F3177E-27ED-4792-9A52-D1409DFD05E3}" type="slidenum">
              <a:rPr lang="en-US" smtClean="0"/>
              <a:pPr/>
              <a:t>‹#›</a:t>
            </a:fld>
            <a:endParaRPr lang="en-US" dirty="0"/>
          </a:p>
        </p:txBody>
      </p:sp>
    </p:spTree>
    <p:extLst>
      <p:ext uri="{BB962C8B-B14F-4D97-AF65-F5344CB8AC3E}">
        <p14:creationId xmlns:p14="http://schemas.microsoft.com/office/powerpoint/2010/main" val="251720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4"/>
          <p:cNvSpPr>
            <a:spLocks noGrp="1"/>
          </p:cNvSpPr>
          <p:nvPr>
            <p:ph type="ftr" sz="quarter" idx="11"/>
          </p:nvPr>
        </p:nvSpPr>
        <p:spPr>
          <a:xfrm>
            <a:off x="152400" y="6356350"/>
            <a:ext cx="3200400" cy="365125"/>
          </a:xfrm>
        </p:spPr>
        <p:txBody>
          <a:bodyPr/>
          <a:lstStyle>
            <a:lvl1pPr algn="l">
              <a:defRPr sz="1000">
                <a:solidFill>
                  <a:schemeClr val="tx1"/>
                </a:solidFill>
              </a:defRPr>
            </a:lvl1pPr>
          </a:lstStyle>
          <a:p>
            <a:r>
              <a:rPr lang="en-US" dirty="0" smtClean="0"/>
              <a:t>Session 3 – Effective Strategies in Learning and Instruction</a:t>
            </a:r>
            <a:endParaRPr lang="en-US" dirty="0"/>
          </a:p>
        </p:txBody>
      </p:sp>
      <p:sp>
        <p:nvSpPr>
          <p:cNvPr id="7"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3-</a:t>
            </a:r>
            <a:fld id="{C6F3177E-27ED-4792-9A52-D1409DFD05E3}" type="slidenum">
              <a:rPr lang="en-US" smtClean="0"/>
              <a:pPr/>
              <a:t>‹#›</a:t>
            </a:fld>
            <a:endParaRPr lang="en-US" dirty="0"/>
          </a:p>
        </p:txBody>
      </p:sp>
    </p:spTree>
    <p:extLst>
      <p:ext uri="{BB962C8B-B14F-4D97-AF65-F5344CB8AC3E}">
        <p14:creationId xmlns:p14="http://schemas.microsoft.com/office/powerpoint/2010/main" val="163924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Footer Placeholder 4"/>
          <p:cNvSpPr>
            <a:spLocks noGrp="1"/>
          </p:cNvSpPr>
          <p:nvPr>
            <p:ph type="ftr" sz="quarter" idx="11"/>
          </p:nvPr>
        </p:nvSpPr>
        <p:spPr>
          <a:xfrm>
            <a:off x="152400" y="6356350"/>
            <a:ext cx="3200400" cy="365125"/>
          </a:xfrm>
        </p:spPr>
        <p:txBody>
          <a:bodyPr/>
          <a:lstStyle>
            <a:lvl1pPr algn="l">
              <a:defRPr sz="1000">
                <a:solidFill>
                  <a:schemeClr val="tx1"/>
                </a:solidFill>
              </a:defRPr>
            </a:lvl1pPr>
          </a:lstStyle>
          <a:p>
            <a:r>
              <a:rPr lang="en-US" dirty="0" smtClean="0"/>
              <a:t>Session 3 – Effective Strategies in Learning and Instruction</a:t>
            </a:r>
            <a:endParaRPr lang="en-US" dirty="0"/>
          </a:p>
        </p:txBody>
      </p:sp>
      <p:sp>
        <p:nvSpPr>
          <p:cNvPr id="8"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3-</a:t>
            </a:r>
            <a:fld id="{C6F3177E-27ED-4792-9A52-D1409DFD05E3}" type="slidenum">
              <a:rPr lang="en-US" smtClean="0"/>
              <a:pPr/>
              <a:t>‹#›</a:t>
            </a:fld>
            <a:endParaRPr lang="en-US" dirty="0"/>
          </a:p>
        </p:txBody>
      </p:sp>
    </p:spTree>
    <p:extLst>
      <p:ext uri="{BB962C8B-B14F-4D97-AF65-F5344CB8AC3E}">
        <p14:creationId xmlns:p14="http://schemas.microsoft.com/office/powerpoint/2010/main" val="3326702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4"/>
          <p:cNvSpPr>
            <a:spLocks noGrp="1"/>
          </p:cNvSpPr>
          <p:nvPr>
            <p:ph type="ftr" sz="quarter" idx="11"/>
          </p:nvPr>
        </p:nvSpPr>
        <p:spPr>
          <a:xfrm>
            <a:off x="152400" y="6356350"/>
            <a:ext cx="3200400" cy="365125"/>
          </a:xfrm>
        </p:spPr>
        <p:txBody>
          <a:bodyPr/>
          <a:lstStyle>
            <a:lvl1pPr algn="l">
              <a:defRPr sz="1000">
                <a:solidFill>
                  <a:schemeClr val="tx1"/>
                </a:solidFill>
              </a:defRPr>
            </a:lvl1pPr>
          </a:lstStyle>
          <a:p>
            <a:r>
              <a:rPr lang="en-US" dirty="0" smtClean="0"/>
              <a:t>Session 3 – Effective Strategies in Learning and Instruction</a:t>
            </a:r>
            <a:endParaRPr lang="en-US" dirty="0"/>
          </a:p>
        </p:txBody>
      </p:sp>
      <p:sp>
        <p:nvSpPr>
          <p:cNvPr id="9"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3-</a:t>
            </a:r>
            <a:fld id="{C6F3177E-27ED-4792-9A52-D1409DFD05E3}" type="slidenum">
              <a:rPr lang="en-US" smtClean="0"/>
              <a:pPr/>
              <a:t>‹#›</a:t>
            </a:fld>
            <a:endParaRPr lang="en-US" dirty="0"/>
          </a:p>
        </p:txBody>
      </p:sp>
    </p:spTree>
    <p:extLst>
      <p:ext uri="{BB962C8B-B14F-4D97-AF65-F5344CB8AC3E}">
        <p14:creationId xmlns:p14="http://schemas.microsoft.com/office/powerpoint/2010/main" val="1323286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Footer Placeholder 4"/>
          <p:cNvSpPr>
            <a:spLocks noGrp="1"/>
          </p:cNvSpPr>
          <p:nvPr>
            <p:ph type="ftr" sz="quarter" idx="11"/>
          </p:nvPr>
        </p:nvSpPr>
        <p:spPr>
          <a:xfrm>
            <a:off x="152400" y="6356350"/>
            <a:ext cx="3200400" cy="365125"/>
          </a:xfrm>
        </p:spPr>
        <p:txBody>
          <a:bodyPr/>
          <a:lstStyle>
            <a:lvl1pPr algn="l">
              <a:defRPr sz="1000">
                <a:solidFill>
                  <a:schemeClr val="tx1"/>
                </a:solidFill>
              </a:defRPr>
            </a:lvl1pPr>
          </a:lstStyle>
          <a:p>
            <a:r>
              <a:rPr lang="en-US" dirty="0" smtClean="0"/>
              <a:t>Session 3 – Effective Strategies in Learning and Instruction</a:t>
            </a:r>
            <a:endParaRPr lang="en-US" dirty="0"/>
          </a:p>
        </p:txBody>
      </p:sp>
      <p:sp>
        <p:nvSpPr>
          <p:cNvPr id="11"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3-</a:t>
            </a:r>
            <a:fld id="{C6F3177E-27ED-4792-9A52-D1409DFD05E3}" type="slidenum">
              <a:rPr lang="en-US" smtClean="0"/>
              <a:pPr/>
              <a:t>‹#›</a:t>
            </a:fld>
            <a:endParaRPr lang="en-US" dirty="0"/>
          </a:p>
        </p:txBody>
      </p:sp>
    </p:spTree>
    <p:extLst>
      <p:ext uri="{BB962C8B-B14F-4D97-AF65-F5344CB8AC3E}">
        <p14:creationId xmlns:p14="http://schemas.microsoft.com/office/powerpoint/2010/main" val="106703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Footer Placeholder 4"/>
          <p:cNvSpPr>
            <a:spLocks noGrp="1"/>
          </p:cNvSpPr>
          <p:nvPr>
            <p:ph type="ftr" sz="quarter" idx="11"/>
          </p:nvPr>
        </p:nvSpPr>
        <p:spPr>
          <a:xfrm>
            <a:off x="152400" y="6356350"/>
            <a:ext cx="3200400" cy="365125"/>
          </a:xfrm>
        </p:spPr>
        <p:txBody>
          <a:bodyPr/>
          <a:lstStyle>
            <a:lvl1pPr algn="l">
              <a:defRPr sz="1000">
                <a:solidFill>
                  <a:schemeClr val="tx1"/>
                </a:solidFill>
              </a:defRPr>
            </a:lvl1pPr>
          </a:lstStyle>
          <a:p>
            <a:r>
              <a:rPr lang="en-US" dirty="0" smtClean="0"/>
              <a:t>Session 3 – Effective Strategies in Learning and Instruction</a:t>
            </a:r>
            <a:endParaRPr lang="en-US" dirty="0"/>
          </a:p>
        </p:txBody>
      </p:sp>
      <p:sp>
        <p:nvSpPr>
          <p:cNvPr id="7"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3-</a:t>
            </a:r>
            <a:fld id="{C6F3177E-27ED-4792-9A52-D1409DFD05E3}" type="slidenum">
              <a:rPr lang="en-US" smtClean="0"/>
              <a:pPr/>
              <a:t>‹#›</a:t>
            </a:fld>
            <a:endParaRPr lang="en-US" dirty="0"/>
          </a:p>
        </p:txBody>
      </p:sp>
    </p:spTree>
    <p:extLst>
      <p:ext uri="{BB962C8B-B14F-4D97-AF65-F5344CB8AC3E}">
        <p14:creationId xmlns:p14="http://schemas.microsoft.com/office/powerpoint/2010/main" val="32152742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52400" y="6356350"/>
            <a:ext cx="3200400" cy="365125"/>
          </a:xfrm>
        </p:spPr>
        <p:txBody>
          <a:bodyPr/>
          <a:lstStyle>
            <a:lvl1pPr algn="l">
              <a:defRPr sz="1000">
                <a:solidFill>
                  <a:schemeClr val="tx1"/>
                </a:solidFill>
              </a:defRPr>
            </a:lvl1pPr>
          </a:lstStyle>
          <a:p>
            <a:r>
              <a:rPr lang="en-US" dirty="0" smtClean="0"/>
              <a:t>Session 3 – Effective Strategies in Learning and Instruction</a:t>
            </a:r>
            <a:endParaRPr lang="en-US" dirty="0"/>
          </a:p>
        </p:txBody>
      </p:sp>
      <p:sp>
        <p:nvSpPr>
          <p:cNvPr id="6"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3-</a:t>
            </a:r>
            <a:fld id="{C6F3177E-27ED-4792-9A52-D1409DFD05E3}" type="slidenum">
              <a:rPr lang="en-US" smtClean="0"/>
              <a:pPr/>
              <a:t>‹#›</a:t>
            </a:fld>
            <a:endParaRPr lang="en-US" dirty="0"/>
          </a:p>
        </p:txBody>
      </p:sp>
    </p:spTree>
    <p:extLst>
      <p:ext uri="{BB962C8B-B14F-4D97-AF65-F5344CB8AC3E}">
        <p14:creationId xmlns:p14="http://schemas.microsoft.com/office/powerpoint/2010/main" val="3168991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4"/>
          <p:cNvSpPr>
            <a:spLocks noGrp="1"/>
          </p:cNvSpPr>
          <p:nvPr>
            <p:ph type="ftr" sz="quarter" idx="11"/>
          </p:nvPr>
        </p:nvSpPr>
        <p:spPr>
          <a:xfrm>
            <a:off x="152400" y="6356350"/>
            <a:ext cx="3200400" cy="365125"/>
          </a:xfrm>
        </p:spPr>
        <p:txBody>
          <a:bodyPr/>
          <a:lstStyle>
            <a:lvl1pPr algn="l">
              <a:defRPr sz="1000">
                <a:solidFill>
                  <a:schemeClr val="tx1"/>
                </a:solidFill>
              </a:defRPr>
            </a:lvl1pPr>
          </a:lstStyle>
          <a:p>
            <a:r>
              <a:rPr lang="en-US" dirty="0" smtClean="0"/>
              <a:t>Session 3 – Effective Strategies in Learning and Instruction</a:t>
            </a:r>
            <a:endParaRPr lang="en-US" dirty="0"/>
          </a:p>
        </p:txBody>
      </p:sp>
      <p:sp>
        <p:nvSpPr>
          <p:cNvPr id="9"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3-</a:t>
            </a:r>
            <a:fld id="{C6F3177E-27ED-4792-9A52-D1409DFD05E3}" type="slidenum">
              <a:rPr lang="en-US" smtClean="0"/>
              <a:pPr/>
              <a:t>‹#›</a:t>
            </a:fld>
            <a:endParaRPr lang="en-US" dirty="0"/>
          </a:p>
        </p:txBody>
      </p:sp>
    </p:spTree>
    <p:extLst>
      <p:ext uri="{BB962C8B-B14F-4D97-AF65-F5344CB8AC3E}">
        <p14:creationId xmlns:p14="http://schemas.microsoft.com/office/powerpoint/2010/main" val="30097368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4"/>
          <p:cNvSpPr>
            <a:spLocks noGrp="1"/>
          </p:cNvSpPr>
          <p:nvPr>
            <p:ph type="ftr" sz="quarter" idx="11"/>
          </p:nvPr>
        </p:nvSpPr>
        <p:spPr>
          <a:xfrm>
            <a:off x="152400" y="6356350"/>
            <a:ext cx="3200400" cy="365125"/>
          </a:xfrm>
        </p:spPr>
        <p:txBody>
          <a:bodyPr/>
          <a:lstStyle>
            <a:lvl1pPr algn="l">
              <a:defRPr sz="1000">
                <a:solidFill>
                  <a:schemeClr val="tx1"/>
                </a:solidFill>
              </a:defRPr>
            </a:lvl1pPr>
          </a:lstStyle>
          <a:p>
            <a:r>
              <a:rPr lang="en-US" dirty="0" smtClean="0"/>
              <a:t>Session 3 – Effective Strategies in Learning and Instruction</a:t>
            </a:r>
            <a:endParaRPr lang="en-US" dirty="0"/>
          </a:p>
        </p:txBody>
      </p:sp>
      <p:sp>
        <p:nvSpPr>
          <p:cNvPr id="9"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3-</a:t>
            </a:r>
            <a:fld id="{C6F3177E-27ED-4792-9A52-D1409DFD05E3}" type="slidenum">
              <a:rPr lang="en-US" smtClean="0"/>
              <a:pPr/>
              <a:t>‹#›</a:t>
            </a:fld>
            <a:endParaRPr lang="en-US" dirty="0"/>
          </a:p>
        </p:txBody>
      </p:sp>
    </p:spTree>
    <p:extLst>
      <p:ext uri="{BB962C8B-B14F-4D97-AF65-F5344CB8AC3E}">
        <p14:creationId xmlns:p14="http://schemas.microsoft.com/office/powerpoint/2010/main" val="28521431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solidFill>
              </a:defRPr>
            </a:lvl1pPr>
          </a:lstStyle>
          <a:p>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solidFill>
              </a:defRPr>
            </a:lvl1pPr>
          </a:lstStyle>
          <a:p>
            <a:r>
              <a:rPr lang="en-US" smtClean="0"/>
              <a:t>Session 3 – Effective Strategies in Learning and Instruction</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r>
              <a:rPr lang="en-US" dirty="0" smtClean="0"/>
              <a:t>2-</a:t>
            </a:r>
            <a:fld id="{C6F3177E-27ED-4792-9A52-D1409DFD05E3}" type="slidenum">
              <a:rPr lang="en-US" smtClean="0"/>
              <a:pPr/>
              <a:t>‹#›</a:t>
            </a:fld>
            <a:endParaRPr lang="en-US" dirty="0"/>
          </a:p>
        </p:txBody>
      </p:sp>
    </p:spTree>
    <p:extLst>
      <p:ext uri="{BB962C8B-B14F-4D97-AF65-F5344CB8AC3E}">
        <p14:creationId xmlns:p14="http://schemas.microsoft.com/office/powerpoint/2010/main" val="26669809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943600" y="0"/>
            <a:ext cx="3200401" cy="6945947"/>
            <a:chOff x="31536" y="-78828"/>
            <a:chExt cx="3072683" cy="10231910"/>
          </a:xfrm>
          <a:gradFill flip="none" rotWithShape="1">
            <a:gsLst>
              <a:gs pos="0">
                <a:schemeClr val="tx2"/>
              </a:gs>
              <a:gs pos="24000">
                <a:srgbClr val="143154"/>
              </a:gs>
              <a:gs pos="60000">
                <a:srgbClr val="0C1A2E"/>
              </a:gs>
              <a:gs pos="99000">
                <a:srgbClr val="07101B"/>
              </a:gs>
            </a:gsLst>
            <a:lin ang="5400000" scaled="1"/>
            <a:tileRect/>
          </a:gradFill>
        </p:grpSpPr>
        <p:sp>
          <p:nvSpPr>
            <p:cNvPr id="5" name="Rectangle 4"/>
            <p:cNvSpPr>
              <a:spLocks noChangeArrowheads="1"/>
            </p:cNvSpPr>
            <p:nvPr/>
          </p:nvSpPr>
          <p:spPr bwMode="auto">
            <a:xfrm>
              <a:off x="133350" y="-78828"/>
              <a:ext cx="2970869" cy="10137229"/>
            </a:xfrm>
            <a:prstGeom prst="rect">
              <a:avLst/>
            </a:prstGeom>
            <a:grpFill/>
            <a:extLst/>
          </p:spPr>
          <p:txBody>
            <a:bodyPr rot="0" vert="horz" wrap="square" lIns="91440" tIns="45720" rIns="91440" bIns="45720" anchor="t" anchorCtr="0" upright="1">
              <a:noAutofit/>
            </a:bodyPr>
            <a:lstStyle/>
            <a:p>
              <a:endParaRPr lang="en-US"/>
            </a:p>
          </p:txBody>
        </p:sp>
        <p:sp>
          <p:nvSpPr>
            <p:cNvPr id="6" name="Rectangle 5" descr="Light vertical"/>
            <p:cNvSpPr>
              <a:spLocks noChangeArrowheads="1"/>
            </p:cNvSpPr>
            <p:nvPr/>
          </p:nvSpPr>
          <p:spPr bwMode="auto">
            <a:xfrm>
              <a:off x="31536" y="-78828"/>
              <a:ext cx="45724" cy="10231910"/>
            </a:xfrm>
            <a:prstGeom prst="rect">
              <a:avLst/>
            </a:prstGeom>
            <a:grpFill/>
            <a:ln w="12700">
              <a:solidFill>
                <a:srgbClr val="FFFFFF"/>
              </a:solidFill>
              <a:miter lim="800000"/>
              <a:headEnd/>
              <a:tailEnd/>
            </a:ln>
            <a:extLst/>
          </p:spPr>
          <p:txBody>
            <a:bodyPr rot="0" vert="horz" wrap="square" lIns="91440" tIns="45720" rIns="91440" bIns="45720" anchor="ctr" anchorCtr="0" upright="1">
              <a:noAutofit/>
            </a:bodyPr>
            <a:lstStyle/>
            <a:p>
              <a:endParaRPr lang="en-US"/>
            </a:p>
          </p:txBody>
        </p:sp>
      </p:grpSp>
      <p:sp>
        <p:nvSpPr>
          <p:cNvPr id="7" name="Rectangle 6"/>
          <p:cNvSpPr>
            <a:spLocks noChangeArrowheads="1"/>
          </p:cNvSpPr>
          <p:nvPr/>
        </p:nvSpPr>
        <p:spPr bwMode="auto">
          <a:xfrm>
            <a:off x="6019800" y="247015"/>
            <a:ext cx="3099435" cy="226758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alpha val="80000"/>
                  </a:srgbClr>
                </a:solidFill>
              </a14:hiddenFill>
            </a:ext>
            <a:ext uri="{91240B29-F687-4F45-9708-019B960494DF}">
              <a14:hiddenLine xmlns:a14="http://schemas.microsoft.com/office/drawing/2010/main" w="12700">
                <a:solidFill>
                  <a:srgbClr val="FFFFFF"/>
                </a:solidFill>
                <a:miter lim="800000"/>
                <a:headEnd/>
                <a:tailEnd/>
              </a14:hiddenLine>
            </a:ext>
          </a:extLst>
        </p:spPr>
        <p:txBody>
          <a:bodyPr rot="0" vert="horz" wrap="square" lIns="365760" tIns="182880" rIns="182880" bIns="182880" anchor="b" anchorCtr="0" upright="1">
            <a:noAutofit/>
          </a:bodyPr>
          <a:lstStyle/>
          <a:p>
            <a:pPr marL="0" marR="0" algn="ctr">
              <a:spcBef>
                <a:spcPts val="0"/>
              </a:spcBef>
              <a:spcAft>
                <a:spcPts val="0"/>
              </a:spcAft>
            </a:pPr>
            <a:r>
              <a:rPr lang="en-US" sz="2600" b="1" dirty="0">
                <a:ln w="3175" cap="rnd" cmpd="sng" algn="ctr">
                  <a:solidFill>
                    <a:srgbClr val="0D1F35"/>
                  </a:solidFill>
                  <a:prstDash val="solid"/>
                  <a:bevel/>
                </a:ln>
                <a:solidFill>
                  <a:srgbClr val="FFFFFF"/>
                </a:solidFill>
                <a:effectLst/>
                <a:latin typeface="Cambria"/>
                <a:ea typeface="Times New Roman"/>
                <a:cs typeface="Times New Roman"/>
              </a:rPr>
              <a:t>DWI Detection &amp; SFST </a:t>
            </a:r>
            <a:endParaRPr lang="en-US" sz="1100" dirty="0">
              <a:effectLst/>
              <a:latin typeface="Calibri"/>
              <a:ea typeface="Times New Roman"/>
              <a:cs typeface="Times New Roman"/>
            </a:endParaRPr>
          </a:p>
          <a:p>
            <a:pPr marL="0" marR="0" algn="ctr">
              <a:spcBef>
                <a:spcPts val="0"/>
              </a:spcBef>
              <a:spcAft>
                <a:spcPts val="0"/>
              </a:spcAft>
            </a:pPr>
            <a:r>
              <a:rPr lang="en-US" sz="2600" b="1" dirty="0">
                <a:ln w="3175" cap="rnd" cmpd="sng" algn="ctr">
                  <a:solidFill>
                    <a:srgbClr val="0D1F35"/>
                  </a:solidFill>
                  <a:prstDash val="solid"/>
                  <a:bevel/>
                </a:ln>
                <a:solidFill>
                  <a:srgbClr val="FFFFFF"/>
                </a:solidFill>
                <a:effectLst/>
                <a:latin typeface="Cambria"/>
                <a:ea typeface="Times New Roman"/>
                <a:cs typeface="Times New Roman"/>
              </a:rPr>
              <a:t>Instructor </a:t>
            </a:r>
            <a:endParaRPr lang="en-US" sz="1100" dirty="0">
              <a:effectLst/>
              <a:latin typeface="Calibri"/>
              <a:ea typeface="Times New Roman"/>
              <a:cs typeface="Times New Roman"/>
            </a:endParaRPr>
          </a:p>
          <a:p>
            <a:pPr marL="0" marR="0" algn="ctr">
              <a:spcBef>
                <a:spcPts val="0"/>
              </a:spcBef>
              <a:spcAft>
                <a:spcPts val="0"/>
              </a:spcAft>
            </a:pPr>
            <a:r>
              <a:rPr lang="en-US" sz="2600" b="1" dirty="0">
                <a:ln w="3175" cap="rnd" cmpd="sng" algn="ctr">
                  <a:solidFill>
                    <a:srgbClr val="0D1F35"/>
                  </a:solidFill>
                  <a:prstDash val="solid"/>
                  <a:bevel/>
                </a:ln>
                <a:solidFill>
                  <a:srgbClr val="FFFFFF"/>
                </a:solidFill>
                <a:effectLst/>
                <a:latin typeface="Cambria"/>
                <a:ea typeface="Times New Roman"/>
                <a:cs typeface="Times New Roman"/>
              </a:rPr>
              <a:t>Development</a:t>
            </a:r>
            <a:endParaRPr lang="en-US" sz="1100" dirty="0">
              <a:effectLst/>
              <a:latin typeface="Calibri"/>
              <a:ea typeface="Times New Roman"/>
              <a:cs typeface="Times New Roman"/>
            </a:endParaRPr>
          </a:p>
          <a:p>
            <a:pPr marL="0" marR="0" algn="ctr">
              <a:spcBef>
                <a:spcPts val="0"/>
              </a:spcBef>
              <a:spcAft>
                <a:spcPts val="0"/>
              </a:spcAft>
            </a:pPr>
            <a:r>
              <a:rPr lang="en-US" sz="2600" b="1" dirty="0" smtClean="0">
                <a:ln w="3175" cap="rnd" cmpd="sng" algn="ctr">
                  <a:solidFill>
                    <a:srgbClr val="0D1F35"/>
                  </a:solidFill>
                  <a:prstDash val="solid"/>
                  <a:bevel/>
                </a:ln>
                <a:solidFill>
                  <a:srgbClr val="FFFFFF"/>
                </a:solidFill>
                <a:effectLst/>
                <a:latin typeface="Cambria"/>
                <a:ea typeface="Times New Roman"/>
                <a:cs typeface="Times New Roman"/>
              </a:rPr>
              <a:t>Course</a:t>
            </a:r>
            <a:r>
              <a:rPr lang="en-US" sz="3600" b="1" dirty="0">
                <a:ln w="3175" cap="rnd" cmpd="sng" algn="ctr">
                  <a:solidFill>
                    <a:srgbClr val="0D1F35"/>
                  </a:solidFill>
                  <a:prstDash val="solid"/>
                  <a:bevel/>
                </a:ln>
                <a:solidFill>
                  <a:srgbClr val="FFFFFF"/>
                </a:solidFill>
                <a:effectLst/>
                <a:latin typeface="Cambria"/>
                <a:ea typeface="Times New Roman"/>
                <a:cs typeface="Times New Roman"/>
              </a:rPr>
              <a:t> </a:t>
            </a:r>
            <a:endParaRPr lang="en-US" sz="3600" b="1" dirty="0" smtClean="0">
              <a:ln w="3175" cap="rnd" cmpd="sng" algn="ctr">
                <a:solidFill>
                  <a:srgbClr val="0D1F35"/>
                </a:solidFill>
                <a:prstDash val="solid"/>
                <a:bevel/>
              </a:ln>
              <a:solidFill>
                <a:srgbClr val="FFFFFF"/>
              </a:solidFill>
              <a:effectLst/>
              <a:latin typeface="Cambria"/>
              <a:ea typeface="Times New Roman"/>
              <a:cs typeface="Times New Roman"/>
            </a:endParaRPr>
          </a:p>
        </p:txBody>
      </p:sp>
      <p:sp>
        <p:nvSpPr>
          <p:cNvPr id="8" name="Rectangle 7"/>
          <p:cNvSpPr>
            <a:spLocks noChangeArrowheads="1"/>
          </p:cNvSpPr>
          <p:nvPr/>
        </p:nvSpPr>
        <p:spPr bwMode="auto">
          <a:xfrm>
            <a:off x="19050" y="2590800"/>
            <a:ext cx="8210550" cy="954107"/>
          </a:xfrm>
          <a:prstGeom prst="rect">
            <a:avLst/>
          </a:prstGeom>
          <a:solidFill>
            <a:schemeClr val="tx1"/>
          </a:solidFill>
          <a:ln w="12700">
            <a:solidFill>
              <a:schemeClr val="bg1"/>
            </a:solidFill>
            <a:miter lim="800000"/>
            <a:headEnd/>
            <a:tailEnd/>
          </a:ln>
          <a:extLst/>
        </p:spPr>
        <p:txBody>
          <a:bodyPr rot="0" vert="horz" wrap="square" lIns="182880" tIns="45720" rIns="182880" bIns="45720" anchor="ctr" anchorCtr="0" upright="1">
            <a:spAutoFit/>
          </a:bodyPr>
          <a:lstStyle/>
          <a:p>
            <a:pPr marL="0" marR="0" algn="r">
              <a:spcBef>
                <a:spcPts val="0"/>
              </a:spcBef>
              <a:spcAft>
                <a:spcPts val="0"/>
              </a:spcAft>
            </a:pPr>
            <a:r>
              <a:rPr lang="en-US" sz="2800" dirty="0">
                <a:solidFill>
                  <a:srgbClr val="FFFFFF"/>
                </a:solidFill>
                <a:effectLst/>
                <a:latin typeface="Cambria"/>
                <a:ea typeface="Times New Roman"/>
                <a:cs typeface="Times New Roman"/>
              </a:rPr>
              <a:t>     </a:t>
            </a:r>
            <a:r>
              <a:rPr lang="en-US" sz="2800" dirty="0" smtClean="0">
                <a:solidFill>
                  <a:srgbClr val="FFFFFF"/>
                </a:solidFill>
                <a:effectLst/>
                <a:latin typeface="Cambria"/>
                <a:ea typeface="Times New Roman"/>
                <a:cs typeface="Times New Roman"/>
              </a:rPr>
              <a:t>Session 3 – Effective Strategies in Learning and Instruction</a:t>
            </a:r>
            <a:endParaRPr lang="en-US" sz="1100" dirty="0">
              <a:effectLst/>
              <a:latin typeface="Calibri"/>
              <a:ea typeface="Times New Roman"/>
              <a:cs typeface="Times New Roman"/>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3255" y="5532120"/>
            <a:ext cx="1095124" cy="731520"/>
          </a:xfrm>
          <a:prstGeom prst="rect">
            <a:avLst/>
          </a:prstGeom>
        </p:spPr>
      </p:pic>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41648" y="5486400"/>
            <a:ext cx="855446" cy="822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17450" t="33879" r="17684" b="39129"/>
          <a:stretch/>
        </p:blipFill>
        <p:spPr>
          <a:xfrm>
            <a:off x="38100" y="5531215"/>
            <a:ext cx="2181885" cy="733330"/>
          </a:xfrm>
          <a:prstGeom prst="rect">
            <a:avLst/>
          </a:prstGeom>
        </p:spPr>
      </p:pic>
      <p:sp>
        <p:nvSpPr>
          <p:cNvPr id="13" name="Rectangle 12"/>
          <p:cNvSpPr>
            <a:spLocks noChangeArrowheads="1"/>
          </p:cNvSpPr>
          <p:nvPr/>
        </p:nvSpPr>
        <p:spPr bwMode="auto">
          <a:xfrm>
            <a:off x="6044565" y="5486400"/>
            <a:ext cx="3099435" cy="77724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alpha val="80000"/>
                  </a:srgbClr>
                </a:solidFill>
              </a14:hiddenFill>
            </a:ext>
            <a:ext uri="{91240B29-F687-4F45-9708-019B960494DF}">
              <a14:hiddenLine xmlns:a14="http://schemas.microsoft.com/office/drawing/2010/main" w="12700">
                <a:solidFill>
                  <a:srgbClr val="FFFFFF"/>
                </a:solidFill>
                <a:miter lim="800000"/>
                <a:headEnd/>
                <a:tailEnd/>
              </a14:hiddenLine>
            </a:ext>
          </a:extLst>
        </p:spPr>
        <p:txBody>
          <a:bodyPr rot="0" vert="horz" wrap="square" lIns="365760" tIns="182880" rIns="182880" bIns="182880" anchor="b" anchorCtr="0" upright="1">
            <a:noAutofit/>
          </a:bodyPr>
          <a:lstStyle/>
          <a:p>
            <a:pPr marL="0" marR="0" algn="ctr">
              <a:spcBef>
                <a:spcPts val="0"/>
              </a:spcBef>
              <a:spcAft>
                <a:spcPts val="0"/>
              </a:spcAft>
            </a:pPr>
            <a:r>
              <a:rPr lang="en-US" sz="2600" b="1" dirty="0" smtClean="0">
                <a:ln w="3175" cap="rnd" cmpd="sng" algn="ctr">
                  <a:solidFill>
                    <a:srgbClr val="0D1F35"/>
                  </a:solidFill>
                  <a:prstDash val="solid"/>
                  <a:bevel/>
                </a:ln>
                <a:solidFill>
                  <a:srgbClr val="FFFFFF"/>
                </a:solidFill>
                <a:effectLst/>
                <a:latin typeface="Cambria"/>
                <a:ea typeface="Times New Roman"/>
                <a:cs typeface="Times New Roman"/>
              </a:rPr>
              <a:t>February, 2017</a:t>
            </a:r>
            <a:endParaRPr lang="en-US" sz="3600" b="1" dirty="0" smtClean="0">
              <a:ln w="3175" cap="rnd" cmpd="sng" algn="ctr">
                <a:solidFill>
                  <a:srgbClr val="0D1F35"/>
                </a:solidFill>
                <a:prstDash val="solid"/>
                <a:bevel/>
              </a:ln>
              <a:solidFill>
                <a:srgbClr val="FFFFFF"/>
              </a:solidFill>
              <a:effectLst/>
              <a:latin typeface="Cambria"/>
              <a:ea typeface="Times New Roman"/>
              <a:cs typeface="Times New Roman"/>
            </a:endParaRPr>
          </a:p>
        </p:txBody>
      </p:sp>
    </p:spTree>
    <p:extLst>
      <p:ext uri="{BB962C8B-B14F-4D97-AF65-F5344CB8AC3E}">
        <p14:creationId xmlns:p14="http://schemas.microsoft.com/office/powerpoint/2010/main" val="14886158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Session 3 – Effective Strategies in Learning and Instruction</a:t>
            </a:r>
            <a:endParaRPr lang="en-US" dirty="0"/>
          </a:p>
        </p:txBody>
      </p:sp>
      <p:sp>
        <p:nvSpPr>
          <p:cNvPr id="5" name="Slide Number Placeholder 4"/>
          <p:cNvSpPr>
            <a:spLocks noGrp="1"/>
          </p:cNvSpPr>
          <p:nvPr>
            <p:ph type="sldNum" sz="quarter" idx="12"/>
          </p:nvPr>
        </p:nvSpPr>
        <p:spPr/>
        <p:txBody>
          <a:bodyPr/>
          <a:lstStyle/>
          <a:p>
            <a:r>
              <a:rPr lang="en-US" smtClean="0"/>
              <a:t>3-</a:t>
            </a:r>
            <a:fld id="{C6F3177E-27ED-4792-9A52-D1409DFD05E3}" type="slidenum">
              <a:rPr lang="en-US" smtClean="0"/>
              <a:pPr/>
              <a:t>10</a:t>
            </a:fld>
            <a:endParaRPr lang="en-US" dirty="0"/>
          </a:p>
        </p:txBody>
      </p:sp>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103" r="-263" b="3794"/>
          <a:stretch/>
        </p:blipFill>
        <p:spPr bwMode="auto">
          <a:xfrm>
            <a:off x="457200" y="203409"/>
            <a:ext cx="8229600" cy="6121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7931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Session 3 – Effective Strategies in Learning and Instruction</a:t>
            </a:r>
            <a:endParaRPr lang="en-US" dirty="0"/>
          </a:p>
        </p:txBody>
      </p:sp>
      <p:sp>
        <p:nvSpPr>
          <p:cNvPr id="5" name="Slide Number Placeholder 4"/>
          <p:cNvSpPr>
            <a:spLocks noGrp="1"/>
          </p:cNvSpPr>
          <p:nvPr>
            <p:ph type="sldNum" sz="quarter" idx="12"/>
          </p:nvPr>
        </p:nvSpPr>
        <p:spPr/>
        <p:txBody>
          <a:bodyPr/>
          <a:lstStyle/>
          <a:p>
            <a:r>
              <a:rPr lang="en-US" smtClean="0"/>
              <a:t>3-</a:t>
            </a:r>
            <a:fld id="{C6F3177E-27ED-4792-9A52-D1409DFD05E3}" type="slidenum">
              <a:rPr lang="en-US" smtClean="0"/>
              <a:pPr/>
              <a:t>11</a:t>
            </a:fld>
            <a:endParaRPr lang="en-US" dirty="0"/>
          </a:p>
        </p:txBody>
      </p:sp>
      <p:pic>
        <p:nvPicPr>
          <p:cNvPr id="6" name="Picture 3" descr="X:\Courses 2015\Course Revision\Classroom\SFST TTT\Graphics\DSC0942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71450"/>
            <a:ext cx="8305800" cy="6229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56557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10-Minute Rule</a:t>
            </a:r>
            <a:endParaRPr lang="en-US" b="1" dirty="0"/>
          </a:p>
        </p:txBody>
      </p:sp>
      <p:sp>
        <p:nvSpPr>
          <p:cNvPr id="4" name="Footer Placeholder 3"/>
          <p:cNvSpPr>
            <a:spLocks noGrp="1"/>
          </p:cNvSpPr>
          <p:nvPr>
            <p:ph type="ftr" sz="quarter" idx="11"/>
          </p:nvPr>
        </p:nvSpPr>
        <p:spPr/>
        <p:txBody>
          <a:bodyPr/>
          <a:lstStyle/>
          <a:p>
            <a:r>
              <a:rPr lang="en-US" smtClean="0"/>
              <a:t>Session 3 – Effective Strategies in Learning and Instruction</a:t>
            </a:r>
            <a:endParaRPr lang="en-US" dirty="0"/>
          </a:p>
        </p:txBody>
      </p:sp>
      <p:sp>
        <p:nvSpPr>
          <p:cNvPr id="5" name="Slide Number Placeholder 4"/>
          <p:cNvSpPr>
            <a:spLocks noGrp="1"/>
          </p:cNvSpPr>
          <p:nvPr>
            <p:ph type="sldNum" sz="quarter" idx="12"/>
          </p:nvPr>
        </p:nvSpPr>
        <p:spPr/>
        <p:txBody>
          <a:bodyPr/>
          <a:lstStyle/>
          <a:p>
            <a:r>
              <a:rPr lang="en-US" smtClean="0"/>
              <a:t>3-</a:t>
            </a:r>
            <a:fld id="{C6F3177E-27ED-4792-9A52-D1409DFD05E3}" type="slidenum">
              <a:rPr lang="en-US" smtClean="0"/>
              <a:pPr/>
              <a:t>12</a:t>
            </a:fld>
            <a:endParaRPr lang="en-US"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433620" y="1600200"/>
            <a:ext cx="4276759" cy="4525963"/>
          </a:xfrm>
          <a:prstGeom prst="rect">
            <a:avLst/>
          </a:prstGeom>
        </p:spPr>
      </p:pic>
    </p:spTree>
    <p:extLst>
      <p:ext uri="{BB962C8B-B14F-4D97-AF65-F5344CB8AC3E}">
        <p14:creationId xmlns:p14="http://schemas.microsoft.com/office/powerpoint/2010/main" val="33400077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Color</a:t>
            </a:r>
            <a:endParaRPr lang="en-US" b="1" dirty="0"/>
          </a:p>
        </p:txBody>
      </p:sp>
      <p:sp>
        <p:nvSpPr>
          <p:cNvPr id="4" name="Footer Placeholder 3"/>
          <p:cNvSpPr>
            <a:spLocks noGrp="1"/>
          </p:cNvSpPr>
          <p:nvPr>
            <p:ph type="ftr" sz="quarter" idx="11"/>
          </p:nvPr>
        </p:nvSpPr>
        <p:spPr/>
        <p:txBody>
          <a:bodyPr/>
          <a:lstStyle/>
          <a:p>
            <a:r>
              <a:rPr lang="en-US" smtClean="0"/>
              <a:t>Session 3 – Effective Strategies in Learning and Instruction</a:t>
            </a:r>
            <a:endParaRPr lang="en-US" dirty="0"/>
          </a:p>
        </p:txBody>
      </p:sp>
      <p:sp>
        <p:nvSpPr>
          <p:cNvPr id="5" name="Slide Number Placeholder 4"/>
          <p:cNvSpPr>
            <a:spLocks noGrp="1"/>
          </p:cNvSpPr>
          <p:nvPr>
            <p:ph type="sldNum" sz="quarter" idx="12"/>
          </p:nvPr>
        </p:nvSpPr>
        <p:spPr/>
        <p:txBody>
          <a:bodyPr/>
          <a:lstStyle/>
          <a:p>
            <a:r>
              <a:rPr lang="en-US" smtClean="0"/>
              <a:t>3-</a:t>
            </a:r>
            <a:fld id="{C6F3177E-27ED-4792-9A52-D1409DFD05E3}" type="slidenum">
              <a:rPr lang="en-US" smtClean="0"/>
              <a:pPr/>
              <a:t>13</a:t>
            </a:fld>
            <a:endParaRPr lang="en-US"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54691" y="1600200"/>
            <a:ext cx="6034617" cy="4525963"/>
          </a:xfrm>
          <a:prstGeom prst="rect">
            <a:avLst/>
          </a:prstGeom>
        </p:spPr>
      </p:pic>
    </p:spTree>
    <p:extLst>
      <p:ext uri="{BB962C8B-B14F-4D97-AF65-F5344CB8AC3E}">
        <p14:creationId xmlns:p14="http://schemas.microsoft.com/office/powerpoint/2010/main" val="32014492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Impact</a:t>
            </a:r>
            <a:endParaRPr lang="en-US" b="1" dirty="0"/>
          </a:p>
        </p:txBody>
      </p:sp>
      <p:sp>
        <p:nvSpPr>
          <p:cNvPr id="4" name="Footer Placeholder 3"/>
          <p:cNvSpPr>
            <a:spLocks noGrp="1"/>
          </p:cNvSpPr>
          <p:nvPr>
            <p:ph type="ftr" sz="quarter" idx="11"/>
          </p:nvPr>
        </p:nvSpPr>
        <p:spPr/>
        <p:txBody>
          <a:bodyPr/>
          <a:lstStyle/>
          <a:p>
            <a:r>
              <a:rPr lang="en-US" smtClean="0"/>
              <a:t>Session 3 – Effective Strategies in Learning and Instruction</a:t>
            </a:r>
            <a:endParaRPr lang="en-US" dirty="0"/>
          </a:p>
        </p:txBody>
      </p:sp>
      <p:sp>
        <p:nvSpPr>
          <p:cNvPr id="5" name="Slide Number Placeholder 4"/>
          <p:cNvSpPr>
            <a:spLocks noGrp="1"/>
          </p:cNvSpPr>
          <p:nvPr>
            <p:ph type="sldNum" sz="quarter" idx="12"/>
          </p:nvPr>
        </p:nvSpPr>
        <p:spPr/>
        <p:txBody>
          <a:bodyPr/>
          <a:lstStyle/>
          <a:p>
            <a:r>
              <a:rPr lang="en-US" smtClean="0"/>
              <a:t>3-</a:t>
            </a:r>
            <a:fld id="{C6F3177E-27ED-4792-9A52-D1409DFD05E3}" type="slidenum">
              <a:rPr lang="en-US" smtClean="0"/>
              <a:pPr/>
              <a:t>14</a:t>
            </a:fld>
            <a:endParaRPr lang="en-US" dirty="0"/>
          </a:p>
        </p:txBody>
      </p:sp>
      <p:pic>
        <p:nvPicPr>
          <p:cNvPr id="6" name="Picture 2" descr="X:\Courses 2015\Course Revision\Classroom\SFST IDC\Graphics\New\Impact.jpg"/>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3896" t="344" r="3896"/>
          <a:stretch/>
        </p:blipFill>
        <p:spPr bwMode="auto">
          <a:xfrm>
            <a:off x="1493543" y="1524001"/>
            <a:ext cx="6197128"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16801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Session 3 – Effective Strategies in Learning and Instruction</a:t>
            </a:r>
            <a:endParaRPr lang="en-US" dirty="0"/>
          </a:p>
        </p:txBody>
      </p:sp>
      <p:sp>
        <p:nvSpPr>
          <p:cNvPr id="5" name="Slide Number Placeholder 4"/>
          <p:cNvSpPr>
            <a:spLocks noGrp="1"/>
          </p:cNvSpPr>
          <p:nvPr>
            <p:ph type="sldNum" sz="quarter" idx="12"/>
          </p:nvPr>
        </p:nvSpPr>
        <p:spPr/>
        <p:txBody>
          <a:bodyPr/>
          <a:lstStyle/>
          <a:p>
            <a:r>
              <a:rPr lang="en-US" smtClean="0"/>
              <a:t>3-</a:t>
            </a:r>
            <a:fld id="{C6F3177E-27ED-4792-9A52-D1409DFD05E3}" type="slidenum">
              <a:rPr lang="en-US" smtClean="0"/>
              <a:pPr/>
              <a:t>15</a:t>
            </a:fld>
            <a:endParaRPr lang="en-US" dirty="0"/>
          </a:p>
        </p:txBody>
      </p:sp>
      <p:pic>
        <p:nvPicPr>
          <p:cNvPr id="6" name="Picture 2" descr="C:\Users\shaida.morales.ctr\Documents\Projects\SFST TTT\Images\activit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28600"/>
            <a:ext cx="7905750" cy="6113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71462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Hands-On Instruction</a:t>
            </a:r>
            <a:endParaRPr lang="en-US" b="1" dirty="0"/>
          </a:p>
        </p:txBody>
      </p:sp>
      <p:sp>
        <p:nvSpPr>
          <p:cNvPr id="4" name="Footer Placeholder 3"/>
          <p:cNvSpPr>
            <a:spLocks noGrp="1"/>
          </p:cNvSpPr>
          <p:nvPr>
            <p:ph type="ftr" sz="quarter" idx="11"/>
          </p:nvPr>
        </p:nvSpPr>
        <p:spPr/>
        <p:txBody>
          <a:bodyPr/>
          <a:lstStyle/>
          <a:p>
            <a:r>
              <a:rPr lang="en-US" smtClean="0"/>
              <a:t>Session 3 – Effective Strategies in Learning and Instruction</a:t>
            </a:r>
            <a:endParaRPr lang="en-US" dirty="0"/>
          </a:p>
        </p:txBody>
      </p:sp>
      <p:sp>
        <p:nvSpPr>
          <p:cNvPr id="5" name="Slide Number Placeholder 4"/>
          <p:cNvSpPr>
            <a:spLocks noGrp="1"/>
          </p:cNvSpPr>
          <p:nvPr>
            <p:ph type="sldNum" sz="quarter" idx="12"/>
          </p:nvPr>
        </p:nvSpPr>
        <p:spPr/>
        <p:txBody>
          <a:bodyPr/>
          <a:lstStyle/>
          <a:p>
            <a:r>
              <a:rPr lang="en-US" smtClean="0"/>
              <a:t>3-</a:t>
            </a:r>
            <a:fld id="{C6F3177E-27ED-4792-9A52-D1409DFD05E3}" type="slidenum">
              <a:rPr lang="en-US" smtClean="0"/>
              <a:pPr/>
              <a:t>16</a:t>
            </a:fld>
            <a:endParaRPr lang="en-US" dirty="0"/>
          </a:p>
        </p:txBody>
      </p:sp>
      <p:pic>
        <p:nvPicPr>
          <p:cNvPr id="6" name="Picture 2" descr="X:\Courses 2015\Course Revision\Classroom\SFST IDC\Graphics\New\Instructor Coaching 1.jpg"/>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5891" r="5891"/>
          <a:stretch/>
        </p:blipFill>
        <p:spPr bwMode="auto">
          <a:xfrm>
            <a:off x="1447799" y="1524000"/>
            <a:ext cx="6242885" cy="4682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88185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shaida.morales.ctr\Documents\Projects\SFST TTT\Images\shutterstock_22807265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0"/>
            <a:ext cx="7162800"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able 8"/>
          <p:cNvGraphicFramePr>
            <a:graphicFrameLocks noGrp="1"/>
          </p:cNvGraphicFramePr>
          <p:nvPr>
            <p:extLst>
              <p:ext uri="{D42A27DB-BD31-4B8C-83A1-F6EECF244321}">
                <p14:modId xmlns:p14="http://schemas.microsoft.com/office/powerpoint/2010/main" val="1137735739"/>
              </p:ext>
            </p:extLst>
          </p:nvPr>
        </p:nvGraphicFramePr>
        <p:xfrm>
          <a:off x="990600" y="2418080"/>
          <a:ext cx="7239000" cy="3459480"/>
        </p:xfrm>
        <a:graphic>
          <a:graphicData uri="http://schemas.openxmlformats.org/drawingml/2006/table">
            <a:tbl>
              <a:tblPr firstRow="1" bandRow="1">
                <a:tableStyleId>{2D5ABB26-0587-4C30-8999-92F81FD0307C}</a:tableStyleId>
              </a:tblPr>
              <a:tblGrid>
                <a:gridCol w="3505200"/>
                <a:gridCol w="3733800"/>
              </a:tblGrid>
              <a:tr h="1087120">
                <a:tc>
                  <a:txBody>
                    <a:bodyPr/>
                    <a:lstStyle/>
                    <a:p>
                      <a:pPr marL="228600" indent="-228600">
                        <a:buFont typeface="Arial" panose="020B0604020202020204" pitchFamily="34" charset="0"/>
                        <a:buChar char="•"/>
                      </a:pPr>
                      <a:r>
                        <a:rPr lang="en-US" sz="2600" dirty="0" smtClean="0">
                          <a:solidFill>
                            <a:schemeClr val="bg1"/>
                          </a:solidFill>
                          <a:latin typeface="Calibri" panose="020F0502020204030204" pitchFamily="34" charset="0"/>
                        </a:rPr>
                        <a:t>Second</a:t>
                      </a:r>
                      <a:r>
                        <a:rPr lang="en-US" sz="2600" baseline="0" dirty="0" smtClean="0">
                          <a:solidFill>
                            <a:schemeClr val="bg1"/>
                          </a:solidFill>
                          <a:latin typeface="Calibri" panose="020F0502020204030204" pitchFamily="34" charset="0"/>
                        </a:rPr>
                        <a:t> instructor- secondary resource </a:t>
                      </a:r>
                      <a:endParaRPr lang="en-US" sz="2600" dirty="0">
                        <a:solidFill>
                          <a:schemeClr val="bg1"/>
                        </a:solidFill>
                        <a:latin typeface="Calibri" panose="020F0502020204030204" pitchFamily="34" charset="0"/>
                      </a:endParaRPr>
                    </a:p>
                  </a:txBody>
                  <a:tcPr>
                    <a:lnL>
                      <a:noFill/>
                    </a:lnL>
                    <a:lnR>
                      <a:noFill/>
                    </a:lnR>
                    <a:lnT>
                      <a:noFill/>
                    </a:lnT>
                    <a:lnB>
                      <a:noFill/>
                    </a:lnB>
                    <a:lnTlToBr w="12700" cmpd="sng">
                      <a:noFill/>
                      <a:prstDash val="solid"/>
                    </a:lnTlToBr>
                    <a:lnBlToTr w="12700" cmpd="sng">
                      <a:noFill/>
                      <a:prstDash val="solid"/>
                    </a:lnBlToTr>
                  </a:tcPr>
                </a:tc>
                <a:tc>
                  <a:txBody>
                    <a:bodyPr/>
                    <a:lstStyle/>
                    <a:p>
                      <a:pPr marL="228600" indent="-228600">
                        <a:buFont typeface="Arial" panose="020B0604020202020204" pitchFamily="34" charset="0"/>
                        <a:buChar char="•"/>
                      </a:pPr>
                      <a:r>
                        <a:rPr lang="en-US" sz="2600" dirty="0" smtClean="0">
                          <a:solidFill>
                            <a:schemeClr val="bg1"/>
                          </a:solidFill>
                          <a:latin typeface="Calibri" panose="020F0502020204030204" pitchFamily="34" charset="0"/>
                        </a:rPr>
                        <a:t>Varying levels</a:t>
                      </a:r>
                      <a:r>
                        <a:rPr lang="en-US" sz="2600" baseline="0" dirty="0" smtClean="0">
                          <a:solidFill>
                            <a:schemeClr val="bg1"/>
                          </a:solidFill>
                          <a:latin typeface="Calibri" panose="020F0502020204030204" pitchFamily="34" charset="0"/>
                        </a:rPr>
                        <a:t>- authority</a:t>
                      </a:r>
                      <a:endParaRPr lang="en-US" sz="2600" dirty="0">
                        <a:solidFill>
                          <a:schemeClr val="bg1"/>
                        </a:solidFill>
                        <a:latin typeface="Calibri" panose="020F0502020204030204" pitchFamily="34" charset="0"/>
                      </a:endParaRPr>
                    </a:p>
                  </a:txBody>
                  <a:tcPr>
                    <a:lnL>
                      <a:noFill/>
                    </a:lnL>
                    <a:lnR>
                      <a:noFill/>
                    </a:lnR>
                    <a:lnT>
                      <a:noFill/>
                    </a:lnT>
                    <a:lnB>
                      <a:noFill/>
                    </a:lnB>
                    <a:lnTlToBr w="12700" cmpd="sng">
                      <a:noFill/>
                      <a:prstDash val="solid"/>
                    </a:lnTlToBr>
                    <a:lnBlToTr w="12700" cmpd="sng">
                      <a:noFill/>
                      <a:prstDash val="solid"/>
                    </a:lnBlToTr>
                  </a:tcPr>
                </a:tc>
              </a:tr>
              <a:tr h="1117600">
                <a:tc>
                  <a:txBody>
                    <a:bodyPr/>
                    <a:lstStyle/>
                    <a:p>
                      <a:pPr marL="228600" indent="-228600">
                        <a:buFont typeface="Arial" panose="020B0604020202020204" pitchFamily="34" charset="0"/>
                        <a:buChar char="•"/>
                      </a:pPr>
                      <a:r>
                        <a:rPr lang="en-US" sz="2600" dirty="0" smtClean="0">
                          <a:solidFill>
                            <a:schemeClr val="bg1"/>
                          </a:solidFill>
                          <a:latin typeface="Calibri" panose="020F0502020204030204" pitchFamily="34" charset="0"/>
                        </a:rPr>
                        <a:t>Two heads are better</a:t>
                      </a:r>
                      <a:r>
                        <a:rPr lang="en-US" sz="2600" baseline="0" dirty="0" smtClean="0">
                          <a:solidFill>
                            <a:schemeClr val="bg1"/>
                          </a:solidFill>
                          <a:latin typeface="Calibri" panose="020F0502020204030204" pitchFamily="34" charset="0"/>
                        </a:rPr>
                        <a:t> than one</a:t>
                      </a:r>
                      <a:endParaRPr lang="en-US" sz="2600" dirty="0">
                        <a:solidFill>
                          <a:schemeClr val="bg1"/>
                        </a:solidFill>
                        <a:latin typeface="Calibri" panose="020F0502020204030204" pitchFamily="34" charset="0"/>
                      </a:endParaRPr>
                    </a:p>
                  </a:txBody>
                  <a:tcPr>
                    <a:lnL>
                      <a:noFill/>
                    </a:lnL>
                    <a:lnR>
                      <a:noFill/>
                    </a:lnR>
                    <a:lnT>
                      <a:noFill/>
                    </a:lnT>
                    <a:lnB>
                      <a:noFill/>
                    </a:lnB>
                    <a:lnTlToBr w="12700" cmpd="sng">
                      <a:noFill/>
                      <a:prstDash val="solid"/>
                    </a:lnTlToBr>
                    <a:lnBlToTr w="12700" cmpd="sng">
                      <a:noFill/>
                      <a:prstDash val="solid"/>
                    </a:lnBlToTr>
                  </a:tcPr>
                </a:tc>
                <a:tc>
                  <a:txBody>
                    <a:bodyPr/>
                    <a:lstStyle/>
                    <a:p>
                      <a:pPr marL="228600" indent="-228600">
                        <a:buFont typeface="Arial" panose="020B0604020202020204" pitchFamily="34" charset="0"/>
                        <a:buChar char="•"/>
                      </a:pPr>
                      <a:r>
                        <a:rPr lang="en-US" sz="2600" dirty="0" smtClean="0">
                          <a:solidFill>
                            <a:schemeClr val="bg1"/>
                          </a:solidFill>
                          <a:latin typeface="Calibri" panose="020F0502020204030204" pitchFamily="34" charset="0"/>
                        </a:rPr>
                        <a:t>Varying levels</a:t>
                      </a:r>
                      <a:r>
                        <a:rPr lang="en-US" sz="2600" baseline="0" dirty="0" smtClean="0">
                          <a:solidFill>
                            <a:schemeClr val="bg1"/>
                          </a:solidFill>
                          <a:latin typeface="Calibri" panose="020F0502020204030204" pitchFamily="34" charset="0"/>
                        </a:rPr>
                        <a:t>- knowledge</a:t>
                      </a:r>
                      <a:endParaRPr lang="en-US" sz="2600" dirty="0">
                        <a:solidFill>
                          <a:schemeClr val="bg1"/>
                        </a:solidFill>
                        <a:latin typeface="Calibri" panose="020F0502020204030204" pitchFamily="34" charset="0"/>
                      </a:endParaRPr>
                    </a:p>
                  </a:txBody>
                  <a:tcPr>
                    <a:lnL>
                      <a:noFill/>
                    </a:lnL>
                    <a:lnR>
                      <a:noFill/>
                    </a:lnR>
                    <a:lnT>
                      <a:noFill/>
                    </a:lnT>
                    <a:lnB>
                      <a:noFill/>
                    </a:lnB>
                    <a:lnTlToBr w="12700" cmpd="sng">
                      <a:noFill/>
                      <a:prstDash val="solid"/>
                    </a:lnTlToBr>
                    <a:lnBlToTr w="12700" cmpd="sng">
                      <a:noFill/>
                      <a:prstDash val="solid"/>
                    </a:lnBlToTr>
                  </a:tcPr>
                </a:tc>
              </a:tr>
              <a:tr h="370840">
                <a:tc>
                  <a:txBody>
                    <a:bodyPr/>
                    <a:lstStyle/>
                    <a:p>
                      <a:pPr marL="228600" indent="-228600">
                        <a:buFont typeface="Arial" panose="020B0604020202020204" pitchFamily="34" charset="0"/>
                        <a:buChar char="•"/>
                      </a:pPr>
                      <a:r>
                        <a:rPr lang="en-US" sz="2600" dirty="0" smtClean="0">
                          <a:solidFill>
                            <a:schemeClr val="bg1"/>
                          </a:solidFill>
                          <a:latin typeface="Calibri" panose="020F0502020204030204" pitchFamily="34" charset="0"/>
                        </a:rPr>
                        <a:t>Shared</a:t>
                      </a:r>
                      <a:r>
                        <a:rPr lang="en-US" sz="2600" baseline="0" dirty="0" smtClean="0">
                          <a:solidFill>
                            <a:schemeClr val="bg1"/>
                          </a:solidFill>
                          <a:latin typeface="Calibri" panose="020F0502020204030204" pitchFamily="34" charset="0"/>
                        </a:rPr>
                        <a:t> workloads</a:t>
                      </a:r>
                      <a:endParaRPr lang="en-US" sz="2600" dirty="0">
                        <a:solidFill>
                          <a:schemeClr val="bg1"/>
                        </a:solidFill>
                        <a:latin typeface="Calibri" panose="020F0502020204030204" pitchFamily="34" charset="0"/>
                      </a:endParaRPr>
                    </a:p>
                  </a:txBody>
                  <a:tcPr>
                    <a:lnL>
                      <a:noFill/>
                    </a:lnL>
                    <a:lnR>
                      <a:noFill/>
                    </a:lnR>
                    <a:lnT>
                      <a:noFill/>
                    </a:lnT>
                    <a:lnB>
                      <a:noFill/>
                    </a:lnB>
                    <a:lnTlToBr w="12700" cmpd="sng">
                      <a:noFill/>
                      <a:prstDash val="solid"/>
                    </a:lnTlToBr>
                    <a:lnBlToTr w="12700" cmpd="sng">
                      <a:noFill/>
                      <a:prstDash val="solid"/>
                    </a:lnBlToTr>
                  </a:tcPr>
                </a:tc>
                <a:tc>
                  <a:txBody>
                    <a:bodyPr/>
                    <a:lstStyle/>
                    <a:p>
                      <a:pPr marL="228600" indent="-228600">
                        <a:buFont typeface="Arial" panose="020B0604020202020204" pitchFamily="34" charset="0"/>
                        <a:buChar char="•"/>
                      </a:pPr>
                      <a:r>
                        <a:rPr lang="en-US" sz="2600" dirty="0" smtClean="0">
                          <a:solidFill>
                            <a:schemeClr val="bg1"/>
                          </a:solidFill>
                          <a:latin typeface="Calibri" panose="020F0502020204030204" pitchFamily="34" charset="0"/>
                        </a:rPr>
                        <a:t>Individual differences- personality</a:t>
                      </a:r>
                      <a:endParaRPr lang="en-US" sz="2600" dirty="0">
                        <a:solidFill>
                          <a:schemeClr val="bg1"/>
                        </a:solidFill>
                        <a:latin typeface="Calibri" panose="020F0502020204030204" pitchFamily="34" charset="0"/>
                      </a:endParaRPr>
                    </a:p>
                  </a:txBody>
                  <a:tcPr>
                    <a:lnL>
                      <a:noFill/>
                    </a:lnL>
                    <a:lnR>
                      <a:noFill/>
                    </a:lnR>
                    <a:lnT>
                      <a:noFill/>
                    </a:lnT>
                    <a:lnB>
                      <a:noFill/>
                    </a:lnB>
                    <a:lnTlToBr w="12700" cmpd="sng">
                      <a:noFill/>
                      <a:prstDash val="solid"/>
                    </a:lnTlToBr>
                    <a:lnBlToTr w="12700" cmpd="sng">
                      <a:noFill/>
                      <a:prstDash val="solid"/>
                    </a:lnBlToTr>
                  </a:tcPr>
                </a:tc>
              </a:tr>
              <a:tr h="370840">
                <a:tc>
                  <a:txBody>
                    <a:bodyPr/>
                    <a:lstStyle/>
                    <a:p>
                      <a:endParaRPr lang="en-US"/>
                    </a:p>
                  </a:txBody>
                  <a:tcPr>
                    <a:lnL>
                      <a:noFill/>
                    </a:lnL>
                    <a:lnR>
                      <a:noFill/>
                    </a:lnR>
                    <a:lnT>
                      <a:noFill/>
                    </a:lnT>
                    <a:lnB>
                      <a:noFill/>
                    </a:lnB>
                    <a:lnTlToBr w="12700" cmpd="sng">
                      <a:noFill/>
                      <a:prstDash val="solid"/>
                    </a:lnTlToBr>
                    <a:lnBlToTr w="12700" cmpd="sng">
                      <a:noFill/>
                      <a:prstDash val="solid"/>
                    </a:lnBlToTr>
                  </a:tcPr>
                </a:tc>
                <a:tc>
                  <a:txBody>
                    <a:bodyPr/>
                    <a:lstStyle/>
                    <a:p>
                      <a:endParaRPr lang="en-US" dirty="0"/>
                    </a:p>
                  </a:txBody>
                  <a:tcPr>
                    <a:lnL>
                      <a:noFill/>
                    </a:lnL>
                    <a:lnR>
                      <a:noFill/>
                    </a:lnR>
                    <a:lnT>
                      <a:noFill/>
                    </a:lnT>
                    <a:lnB>
                      <a:noFill/>
                    </a:lnB>
                    <a:lnTlToBr w="12700" cmpd="sng">
                      <a:noFill/>
                      <a:prstDash val="solid"/>
                    </a:lnTlToBr>
                    <a:lnBlToTr w="12700" cmpd="sng">
                      <a:noFill/>
                      <a:prstDash val="solid"/>
                    </a:lnBlToTr>
                  </a:tcPr>
                </a:tc>
              </a:tr>
            </a:tbl>
          </a:graphicData>
        </a:graphic>
      </p:graphicFrame>
      <p:sp>
        <p:nvSpPr>
          <p:cNvPr id="2" name="Title 1"/>
          <p:cNvSpPr>
            <a:spLocks noGrp="1"/>
          </p:cNvSpPr>
          <p:nvPr>
            <p:ph type="title"/>
          </p:nvPr>
        </p:nvSpPr>
        <p:spPr>
          <a:xfrm>
            <a:off x="457200" y="0"/>
            <a:ext cx="8229600" cy="1143000"/>
          </a:xfrm>
          <a:solidFill>
            <a:srgbClr val="FFFFFF">
              <a:alpha val="75000"/>
            </a:srgbClr>
          </a:solidFill>
        </p:spPr>
        <p:txBody>
          <a:bodyPr/>
          <a:lstStyle/>
          <a:p>
            <a:r>
              <a:rPr lang="en-US" b="1" dirty="0" smtClean="0"/>
              <a:t>Team Teaching</a:t>
            </a:r>
            <a:endParaRPr lang="en-US" b="1" dirty="0"/>
          </a:p>
        </p:txBody>
      </p:sp>
      <p:sp>
        <p:nvSpPr>
          <p:cNvPr id="4" name="Footer Placeholder 3"/>
          <p:cNvSpPr>
            <a:spLocks noGrp="1"/>
          </p:cNvSpPr>
          <p:nvPr>
            <p:ph type="ftr" sz="quarter" idx="11"/>
          </p:nvPr>
        </p:nvSpPr>
        <p:spPr/>
        <p:txBody>
          <a:bodyPr/>
          <a:lstStyle/>
          <a:p>
            <a:r>
              <a:rPr lang="en-US" smtClean="0"/>
              <a:t>Session 3 – Effective Strategies in Learning and Instruction</a:t>
            </a:r>
            <a:endParaRPr lang="en-US" dirty="0"/>
          </a:p>
        </p:txBody>
      </p:sp>
      <p:sp>
        <p:nvSpPr>
          <p:cNvPr id="5" name="Slide Number Placeholder 4"/>
          <p:cNvSpPr>
            <a:spLocks noGrp="1"/>
          </p:cNvSpPr>
          <p:nvPr>
            <p:ph type="sldNum" sz="quarter" idx="12"/>
          </p:nvPr>
        </p:nvSpPr>
        <p:spPr/>
        <p:txBody>
          <a:bodyPr/>
          <a:lstStyle/>
          <a:p>
            <a:r>
              <a:rPr lang="en-US" smtClean="0"/>
              <a:t>3-</a:t>
            </a:r>
            <a:fld id="{C6F3177E-27ED-4792-9A52-D1409DFD05E3}" type="slidenum">
              <a:rPr lang="en-US" smtClean="0"/>
              <a:pPr/>
              <a:t>17</a:t>
            </a:fld>
            <a:endParaRPr lang="en-US" dirty="0"/>
          </a:p>
        </p:txBody>
      </p:sp>
    </p:spTree>
    <p:extLst>
      <p:ext uri="{BB962C8B-B14F-4D97-AF65-F5344CB8AC3E}">
        <p14:creationId xmlns:p14="http://schemas.microsoft.com/office/powerpoint/2010/main" val="2942617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Session 3 – Effective Strategies in Learning and Instruction</a:t>
            </a:r>
            <a:endParaRPr lang="en-US" dirty="0"/>
          </a:p>
        </p:txBody>
      </p:sp>
      <p:sp>
        <p:nvSpPr>
          <p:cNvPr id="5" name="Slide Number Placeholder 4"/>
          <p:cNvSpPr>
            <a:spLocks noGrp="1"/>
          </p:cNvSpPr>
          <p:nvPr>
            <p:ph type="sldNum" sz="quarter" idx="12"/>
          </p:nvPr>
        </p:nvSpPr>
        <p:spPr/>
        <p:txBody>
          <a:bodyPr/>
          <a:lstStyle/>
          <a:p>
            <a:r>
              <a:rPr lang="en-US" smtClean="0"/>
              <a:t>3-</a:t>
            </a:r>
            <a:fld id="{C6F3177E-27ED-4792-9A52-D1409DFD05E3}" type="slidenum">
              <a:rPr lang="en-US" smtClean="0"/>
              <a:pPr/>
              <a:t>18</a:t>
            </a:fld>
            <a:endParaRPr lang="en-US" dirty="0"/>
          </a:p>
        </p:txBody>
      </p:sp>
      <p:pic>
        <p:nvPicPr>
          <p:cNvPr id="6" name="Picture 2" descr="C:\Users\shaida.morales.ctr\AppData\Local\Microsoft\Windows\Temporary Internet Files\Content.Outlook\N7DB46L5\0967_dui2.jpg"/>
          <p:cNvPicPr>
            <a:picLocks noChangeAspect="1" noChangeArrowheads="1"/>
          </p:cNvPicPr>
          <p:nvPr/>
        </p:nvPicPr>
        <p:blipFill rotWithShape="1">
          <a:blip r:embed="rId3">
            <a:extLst>
              <a:ext uri="{28A0092B-C50C-407E-A947-70E740481C1C}">
                <a14:useLocalDpi xmlns:a14="http://schemas.microsoft.com/office/drawing/2010/main" val="0"/>
              </a:ext>
            </a:extLst>
          </a:blip>
          <a:srcRect l="10617" t="5944" r="5737"/>
          <a:stretch/>
        </p:blipFill>
        <p:spPr bwMode="auto">
          <a:xfrm>
            <a:off x="457200" y="209551"/>
            <a:ext cx="8153400" cy="6115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22346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Recency</a:t>
            </a:r>
            <a:endParaRPr lang="en-US" b="1" dirty="0"/>
          </a:p>
        </p:txBody>
      </p:sp>
      <p:sp>
        <p:nvSpPr>
          <p:cNvPr id="4" name="Footer Placeholder 3"/>
          <p:cNvSpPr>
            <a:spLocks noGrp="1"/>
          </p:cNvSpPr>
          <p:nvPr>
            <p:ph type="ftr" sz="quarter" idx="11"/>
          </p:nvPr>
        </p:nvSpPr>
        <p:spPr/>
        <p:txBody>
          <a:bodyPr/>
          <a:lstStyle/>
          <a:p>
            <a:r>
              <a:rPr lang="en-US" smtClean="0"/>
              <a:t>Session 3 – Effective Strategies in Learning and Instruction</a:t>
            </a:r>
            <a:endParaRPr lang="en-US" dirty="0"/>
          </a:p>
        </p:txBody>
      </p:sp>
      <p:sp>
        <p:nvSpPr>
          <p:cNvPr id="5" name="Slide Number Placeholder 4"/>
          <p:cNvSpPr>
            <a:spLocks noGrp="1"/>
          </p:cNvSpPr>
          <p:nvPr>
            <p:ph type="sldNum" sz="quarter" idx="12"/>
          </p:nvPr>
        </p:nvSpPr>
        <p:spPr/>
        <p:txBody>
          <a:bodyPr/>
          <a:lstStyle/>
          <a:p>
            <a:r>
              <a:rPr lang="en-US" smtClean="0"/>
              <a:t>3-</a:t>
            </a:r>
            <a:fld id="{C6F3177E-27ED-4792-9A52-D1409DFD05E3}" type="slidenum">
              <a:rPr lang="en-US" smtClean="0"/>
              <a:pPr/>
              <a:t>19</a:t>
            </a:fld>
            <a:endParaRPr lang="en-US"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54691" y="1600200"/>
            <a:ext cx="6034617" cy="4525963"/>
          </a:xfrm>
          <a:prstGeom prst="rect">
            <a:avLst/>
          </a:prstGeom>
        </p:spPr>
      </p:pic>
    </p:spTree>
    <p:extLst>
      <p:ext uri="{BB962C8B-B14F-4D97-AF65-F5344CB8AC3E}">
        <p14:creationId xmlns:p14="http://schemas.microsoft.com/office/powerpoint/2010/main" val="1674030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am.Mccaskill\AppData\Local\Microsoft\Windows\Temporary Internet Files\Content.IE5\MZV7RO0R\checklis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2869" y="3733800"/>
            <a:ext cx="2878731" cy="2565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smtClean="0"/>
              <a:t>Content Segments</a:t>
            </a:r>
            <a:endParaRPr lang="en-US" b="1" dirty="0"/>
          </a:p>
        </p:txBody>
      </p:sp>
      <p:sp>
        <p:nvSpPr>
          <p:cNvPr id="3" name="Content Placeholder 2"/>
          <p:cNvSpPr>
            <a:spLocks noGrp="1"/>
          </p:cNvSpPr>
          <p:nvPr>
            <p:ph idx="1"/>
          </p:nvPr>
        </p:nvSpPr>
        <p:spPr>
          <a:xfrm>
            <a:off x="457200" y="1600200"/>
            <a:ext cx="8229600" cy="4699000"/>
          </a:xfrm>
        </p:spPr>
        <p:txBody>
          <a:bodyPr>
            <a:normAutofit fontScale="77500" lnSpcReduction="20000"/>
          </a:bodyPr>
          <a:lstStyle/>
          <a:p>
            <a:pPr marL="514350" indent="-514350">
              <a:buFont typeface="+mj-lt"/>
              <a:buAutoNum type="alphaUcPeriod"/>
            </a:pPr>
            <a:r>
              <a:rPr lang="en-US" dirty="0" smtClean="0"/>
              <a:t>Effective Strategies in Learning and Instruction</a:t>
            </a:r>
          </a:p>
          <a:p>
            <a:pPr marL="514350" indent="-514350">
              <a:buFont typeface="+mj-lt"/>
              <a:buAutoNum type="alphaUcPeriod"/>
            </a:pPr>
            <a:r>
              <a:rPr lang="en-US" dirty="0" smtClean="0"/>
              <a:t>Primacy</a:t>
            </a:r>
          </a:p>
          <a:p>
            <a:pPr marL="514350" indent="-514350">
              <a:buFont typeface="+mj-lt"/>
              <a:buAutoNum type="alphaUcPeriod"/>
            </a:pPr>
            <a:r>
              <a:rPr lang="en-US" dirty="0" smtClean="0"/>
              <a:t>Increase Retention by Decreasing Stress</a:t>
            </a:r>
          </a:p>
          <a:p>
            <a:pPr marL="514350" indent="-514350">
              <a:buFont typeface="+mj-lt"/>
              <a:buAutoNum type="alphaUcPeriod"/>
            </a:pPr>
            <a:r>
              <a:rPr lang="en-US" dirty="0" smtClean="0"/>
              <a:t>Paint a Picture</a:t>
            </a:r>
          </a:p>
          <a:p>
            <a:pPr marL="514350" indent="-514350">
              <a:buFont typeface="+mj-lt"/>
              <a:buAutoNum type="alphaUcPeriod"/>
            </a:pPr>
            <a:r>
              <a:rPr lang="en-US" dirty="0" smtClean="0"/>
              <a:t>Repetition</a:t>
            </a:r>
          </a:p>
          <a:p>
            <a:pPr marL="514350" indent="-514350">
              <a:buFont typeface="+mj-lt"/>
              <a:buAutoNum type="alphaUcPeriod"/>
            </a:pPr>
            <a:r>
              <a:rPr lang="en-US" dirty="0" smtClean="0"/>
              <a:t>10-Minute Rule</a:t>
            </a:r>
          </a:p>
          <a:p>
            <a:pPr marL="514350" indent="-514350">
              <a:buFont typeface="+mj-lt"/>
              <a:buAutoNum type="alphaUcPeriod"/>
            </a:pPr>
            <a:r>
              <a:rPr lang="en-US" dirty="0" smtClean="0"/>
              <a:t>Color</a:t>
            </a:r>
          </a:p>
          <a:p>
            <a:pPr marL="514350" indent="-514350">
              <a:buFont typeface="+mj-lt"/>
              <a:buAutoNum type="alphaUcPeriod"/>
            </a:pPr>
            <a:r>
              <a:rPr lang="en-US" dirty="0" smtClean="0"/>
              <a:t>Impact</a:t>
            </a:r>
          </a:p>
          <a:p>
            <a:pPr marL="514350" indent="-514350">
              <a:buFont typeface="+mj-lt"/>
              <a:buAutoNum type="alphaUcPeriod"/>
            </a:pPr>
            <a:r>
              <a:rPr lang="en-US" dirty="0" smtClean="0"/>
              <a:t>Hands-on Instruction</a:t>
            </a:r>
          </a:p>
          <a:p>
            <a:pPr marL="514350" indent="-514350">
              <a:buFont typeface="+mj-lt"/>
              <a:buAutoNum type="alphaUcPeriod"/>
            </a:pPr>
            <a:r>
              <a:rPr lang="en-US" dirty="0" smtClean="0"/>
              <a:t>Team Teaching</a:t>
            </a:r>
          </a:p>
          <a:p>
            <a:pPr marL="514350" indent="-514350">
              <a:buFont typeface="+mj-lt"/>
              <a:buAutoNum type="alphaUcPeriod"/>
            </a:pPr>
            <a:r>
              <a:rPr lang="en-US" dirty="0" smtClean="0"/>
              <a:t>Recency</a:t>
            </a:r>
          </a:p>
          <a:p>
            <a:pPr marL="514350" indent="-514350">
              <a:buFont typeface="+mj-lt"/>
              <a:buAutoNum type="alphaUcPeriod"/>
            </a:pPr>
            <a:r>
              <a:rPr lang="en-US" dirty="0" smtClean="0"/>
              <a:t>Closing</a:t>
            </a:r>
            <a:endParaRPr lang="en-US" dirty="0"/>
          </a:p>
        </p:txBody>
      </p:sp>
      <p:sp>
        <p:nvSpPr>
          <p:cNvPr id="8" name="Footer Placeholder 7"/>
          <p:cNvSpPr>
            <a:spLocks noGrp="1"/>
          </p:cNvSpPr>
          <p:nvPr>
            <p:ph type="ftr" sz="quarter" idx="11"/>
          </p:nvPr>
        </p:nvSpPr>
        <p:spPr/>
        <p:txBody>
          <a:bodyPr/>
          <a:lstStyle/>
          <a:p>
            <a:r>
              <a:rPr lang="en-US" smtClean="0"/>
              <a:t>Session 3 – Effective Strategies in Learning and Instruction</a:t>
            </a:r>
            <a:endParaRPr lang="en-US" dirty="0"/>
          </a:p>
        </p:txBody>
      </p:sp>
      <p:sp>
        <p:nvSpPr>
          <p:cNvPr id="9" name="Slide Number Placeholder 8"/>
          <p:cNvSpPr>
            <a:spLocks noGrp="1"/>
          </p:cNvSpPr>
          <p:nvPr>
            <p:ph type="sldNum" sz="quarter" idx="12"/>
          </p:nvPr>
        </p:nvSpPr>
        <p:spPr/>
        <p:txBody>
          <a:bodyPr/>
          <a:lstStyle/>
          <a:p>
            <a:r>
              <a:rPr lang="en-US" smtClean="0"/>
              <a:t>3-</a:t>
            </a:r>
            <a:fld id="{C6F3177E-27ED-4792-9A52-D1409DFD05E3}" type="slidenum">
              <a:rPr lang="en-US" smtClean="0"/>
              <a:pPr/>
              <a:t>2</a:t>
            </a:fld>
            <a:endParaRPr lang="en-US" dirty="0"/>
          </a:p>
        </p:txBody>
      </p:sp>
    </p:spTree>
    <p:extLst>
      <p:ext uri="{BB962C8B-B14F-4D97-AF65-F5344CB8AC3E}">
        <p14:creationId xmlns:p14="http://schemas.microsoft.com/office/powerpoint/2010/main" val="130889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SFST in 60 Seconds</a:t>
            </a:r>
            <a:endParaRPr lang="en-US" b="1" dirty="0"/>
          </a:p>
        </p:txBody>
      </p:sp>
      <p:sp>
        <p:nvSpPr>
          <p:cNvPr id="4" name="Footer Placeholder 3"/>
          <p:cNvSpPr>
            <a:spLocks noGrp="1"/>
          </p:cNvSpPr>
          <p:nvPr>
            <p:ph type="ftr" sz="quarter" idx="11"/>
          </p:nvPr>
        </p:nvSpPr>
        <p:spPr/>
        <p:txBody>
          <a:bodyPr/>
          <a:lstStyle/>
          <a:p>
            <a:r>
              <a:rPr lang="en-US" smtClean="0"/>
              <a:t>Session 3 – Effective Strategies in Learning and Instruction</a:t>
            </a:r>
            <a:endParaRPr lang="en-US" dirty="0"/>
          </a:p>
        </p:txBody>
      </p:sp>
      <p:sp>
        <p:nvSpPr>
          <p:cNvPr id="5" name="Slide Number Placeholder 4"/>
          <p:cNvSpPr>
            <a:spLocks noGrp="1"/>
          </p:cNvSpPr>
          <p:nvPr>
            <p:ph type="sldNum" sz="quarter" idx="12"/>
          </p:nvPr>
        </p:nvSpPr>
        <p:spPr/>
        <p:txBody>
          <a:bodyPr/>
          <a:lstStyle/>
          <a:p>
            <a:r>
              <a:rPr lang="en-US" smtClean="0"/>
              <a:t>3-</a:t>
            </a:r>
            <a:fld id="{C6F3177E-27ED-4792-9A52-D1409DFD05E3}" type="slidenum">
              <a:rPr lang="en-US" smtClean="0"/>
              <a:pPr/>
              <a:t>20</a:t>
            </a:fld>
            <a:endParaRPr lang="en-US" dirty="0"/>
          </a:p>
        </p:txBody>
      </p:sp>
      <p:pic>
        <p:nvPicPr>
          <p:cNvPr id="6" name="Picture 2" descr="X:\Courses 2015\Course Revision\Classroom\SFST TTT\Graphics\DSC09475.JPG"/>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0625" t="7500" r="14375" b="17500"/>
          <a:stretch/>
        </p:blipFill>
        <p:spPr bwMode="auto">
          <a:xfrm>
            <a:off x="1554691" y="1600200"/>
            <a:ext cx="6034617"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73109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b="1" dirty="0" smtClean="0"/>
              <a:t>Questions and/or Concerns</a:t>
            </a:r>
            <a:endParaRPr lang="en-US" b="1" dirty="0"/>
          </a:p>
        </p:txBody>
      </p:sp>
      <p:pic>
        <p:nvPicPr>
          <p:cNvPr id="6"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l="6291" t="4211" r="9812" b="1053"/>
          <a:stretch/>
        </p:blipFill>
        <p:spPr>
          <a:xfrm>
            <a:off x="1295400" y="1310640"/>
            <a:ext cx="6629400" cy="4972050"/>
          </a:xfrm>
          <a:prstGeom prst="rect">
            <a:avLst/>
          </a:prstGeom>
        </p:spPr>
      </p:pic>
      <p:sp>
        <p:nvSpPr>
          <p:cNvPr id="8" name="Footer Placeholder 7"/>
          <p:cNvSpPr>
            <a:spLocks noGrp="1"/>
          </p:cNvSpPr>
          <p:nvPr>
            <p:ph type="ftr" sz="quarter" idx="11"/>
          </p:nvPr>
        </p:nvSpPr>
        <p:spPr/>
        <p:txBody>
          <a:bodyPr/>
          <a:lstStyle/>
          <a:p>
            <a:r>
              <a:rPr lang="en-US" smtClean="0"/>
              <a:t>Session 3 – Effective Strategies in Learning and Instruction</a:t>
            </a:r>
            <a:endParaRPr lang="en-US" dirty="0"/>
          </a:p>
        </p:txBody>
      </p:sp>
      <p:sp>
        <p:nvSpPr>
          <p:cNvPr id="9" name="Slide Number Placeholder 8"/>
          <p:cNvSpPr>
            <a:spLocks noGrp="1"/>
          </p:cNvSpPr>
          <p:nvPr>
            <p:ph type="sldNum" sz="quarter" idx="12"/>
          </p:nvPr>
        </p:nvSpPr>
        <p:spPr/>
        <p:txBody>
          <a:bodyPr/>
          <a:lstStyle/>
          <a:p>
            <a:r>
              <a:rPr lang="en-US" smtClean="0"/>
              <a:t>3-</a:t>
            </a:r>
            <a:fld id="{C6F3177E-27ED-4792-9A52-D1409DFD05E3}" type="slidenum">
              <a:rPr lang="en-US" smtClean="0"/>
              <a:pPr/>
              <a:t>21</a:t>
            </a:fld>
            <a:endParaRPr lang="en-US" dirty="0"/>
          </a:p>
        </p:txBody>
      </p:sp>
    </p:spTree>
    <p:extLst>
      <p:ext uri="{BB962C8B-B14F-4D97-AF65-F5344CB8AC3E}">
        <p14:creationId xmlns:p14="http://schemas.microsoft.com/office/powerpoint/2010/main" val="3429198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am.Mccaskill\AppData\Local\Microsoft\Windows\Temporary Internet Files\Content.IE5\VKJI5LPX\Chalkboard[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52400"/>
            <a:ext cx="10363200" cy="6781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38200" y="1600200"/>
            <a:ext cx="7467600" cy="3416320"/>
          </a:xfrm>
          <a:prstGeom prst="rect">
            <a:avLst/>
          </a:prstGeom>
          <a:noFill/>
        </p:spPr>
        <p:txBody>
          <a:bodyPr wrap="square" rtlCol="0">
            <a:spAutoFit/>
          </a:bodyPr>
          <a:lstStyle/>
          <a:p>
            <a:pPr algn="ctr"/>
            <a:r>
              <a:rPr lang="en-US" sz="3600" dirty="0" smtClean="0">
                <a:solidFill>
                  <a:schemeClr val="bg1"/>
                </a:solidFill>
              </a:rPr>
              <a:t>DWI Detection and SFST</a:t>
            </a:r>
          </a:p>
          <a:p>
            <a:pPr algn="ctr"/>
            <a:r>
              <a:rPr lang="en-US" sz="3600" dirty="0" smtClean="0">
                <a:solidFill>
                  <a:schemeClr val="bg1"/>
                </a:solidFill>
              </a:rPr>
              <a:t>Instructor Development Course</a:t>
            </a:r>
          </a:p>
          <a:p>
            <a:pPr algn="ctr"/>
            <a:endParaRPr lang="en-US" sz="3600" dirty="0">
              <a:solidFill>
                <a:schemeClr val="bg1"/>
              </a:solidFill>
            </a:endParaRPr>
          </a:p>
          <a:p>
            <a:pPr algn="ctr"/>
            <a:r>
              <a:rPr lang="en-US" sz="3600" dirty="0" smtClean="0">
                <a:solidFill>
                  <a:schemeClr val="bg1"/>
                </a:solidFill>
              </a:rPr>
              <a:t>Session 3:</a:t>
            </a:r>
          </a:p>
          <a:p>
            <a:pPr algn="ctr"/>
            <a:r>
              <a:rPr lang="en-US" sz="3600" dirty="0" smtClean="0">
                <a:solidFill>
                  <a:schemeClr val="bg1"/>
                </a:solidFill>
              </a:rPr>
              <a:t>Effective Strategies in </a:t>
            </a:r>
          </a:p>
          <a:p>
            <a:pPr algn="ctr"/>
            <a:r>
              <a:rPr lang="en-US" sz="3600" dirty="0" smtClean="0">
                <a:solidFill>
                  <a:schemeClr val="bg1"/>
                </a:solidFill>
              </a:rPr>
              <a:t>Learning and Instruction</a:t>
            </a:r>
            <a:endParaRPr lang="en-US" sz="3600" dirty="0">
              <a:solidFill>
                <a:schemeClr val="bg1"/>
              </a:solidFill>
            </a:endParaRPr>
          </a:p>
        </p:txBody>
      </p:sp>
      <p:sp>
        <p:nvSpPr>
          <p:cNvPr id="4" name="Footer Placeholder 3"/>
          <p:cNvSpPr>
            <a:spLocks noGrp="1"/>
          </p:cNvSpPr>
          <p:nvPr>
            <p:ph type="ftr" sz="quarter" idx="11"/>
          </p:nvPr>
        </p:nvSpPr>
        <p:spPr/>
        <p:txBody>
          <a:bodyPr/>
          <a:lstStyle/>
          <a:p>
            <a:r>
              <a:rPr lang="en-US" smtClean="0"/>
              <a:t>Session 3 – Effective Strategies in Learning and Instruction</a:t>
            </a:r>
            <a:endParaRPr lang="en-US" dirty="0"/>
          </a:p>
        </p:txBody>
      </p:sp>
      <p:sp>
        <p:nvSpPr>
          <p:cNvPr id="5" name="Slide Number Placeholder 4"/>
          <p:cNvSpPr>
            <a:spLocks noGrp="1"/>
          </p:cNvSpPr>
          <p:nvPr>
            <p:ph type="sldNum" sz="quarter" idx="12"/>
          </p:nvPr>
        </p:nvSpPr>
        <p:spPr/>
        <p:txBody>
          <a:bodyPr/>
          <a:lstStyle/>
          <a:p>
            <a:r>
              <a:rPr lang="en-US" smtClean="0"/>
              <a:t>3-</a:t>
            </a:r>
            <a:fld id="{C6F3177E-27ED-4792-9A52-D1409DFD05E3}" type="slidenum">
              <a:rPr lang="en-US" smtClean="0"/>
              <a:pPr/>
              <a:t>3</a:t>
            </a:fld>
            <a:endParaRPr lang="en-US" dirty="0"/>
          </a:p>
        </p:txBody>
      </p:sp>
    </p:spTree>
    <p:extLst>
      <p:ext uri="{BB962C8B-B14F-4D97-AF65-F5344CB8AC3E}">
        <p14:creationId xmlns:p14="http://schemas.microsoft.com/office/powerpoint/2010/main" val="22932633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shaida.morales.ctr\Documents\Projects\SFST TTT\Images\shutterstock_217905673.jpg"/>
          <p:cNvPicPr>
            <a:picLocks noChangeAspect="1" noChangeArrowheads="1"/>
          </p:cNvPicPr>
          <p:nvPr/>
        </p:nvPicPr>
        <p:blipFill>
          <a:blip r:embed="rId3" cstate="print">
            <a:clrChange>
              <a:clrFrom>
                <a:srgbClr val="EDAB95"/>
              </a:clrFrom>
              <a:clrTo>
                <a:srgbClr val="EDAB95">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355080" y="3505200"/>
            <a:ext cx="2788920" cy="27889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smtClean="0"/>
              <a:t>Session Objectives</a:t>
            </a:r>
            <a:endParaRPr lang="en-US" b="1" dirty="0"/>
          </a:p>
        </p:txBody>
      </p:sp>
      <p:sp>
        <p:nvSpPr>
          <p:cNvPr id="3" name="Content Placeholder 2"/>
          <p:cNvSpPr>
            <a:spLocks noGrp="1"/>
          </p:cNvSpPr>
          <p:nvPr>
            <p:ph idx="1"/>
          </p:nvPr>
        </p:nvSpPr>
        <p:spPr/>
        <p:txBody>
          <a:bodyPr/>
          <a:lstStyle/>
          <a:p>
            <a:pPr>
              <a:spcBef>
                <a:spcPts val="1200"/>
              </a:spcBef>
            </a:pPr>
            <a:r>
              <a:rPr lang="en-US" dirty="0" smtClean="0"/>
              <a:t>Analyze and apply effective strategies of learning and instruction</a:t>
            </a:r>
          </a:p>
          <a:p>
            <a:pPr>
              <a:spcBef>
                <a:spcPts val="1200"/>
              </a:spcBef>
            </a:pPr>
            <a:r>
              <a:rPr lang="en-US" dirty="0" smtClean="0"/>
              <a:t>Integrate effective strategies into final presentations</a:t>
            </a:r>
            <a:endParaRPr lang="en-US" dirty="0"/>
          </a:p>
        </p:txBody>
      </p:sp>
      <p:sp>
        <p:nvSpPr>
          <p:cNvPr id="9" name="Footer Placeholder 8"/>
          <p:cNvSpPr>
            <a:spLocks noGrp="1"/>
          </p:cNvSpPr>
          <p:nvPr>
            <p:ph type="ftr" sz="quarter" idx="11"/>
          </p:nvPr>
        </p:nvSpPr>
        <p:spPr/>
        <p:txBody>
          <a:bodyPr/>
          <a:lstStyle/>
          <a:p>
            <a:r>
              <a:rPr lang="en-US" smtClean="0"/>
              <a:t>Session 3 – Effective Strategies in Learning and Instruction</a:t>
            </a:r>
            <a:endParaRPr lang="en-US" dirty="0"/>
          </a:p>
        </p:txBody>
      </p:sp>
      <p:sp>
        <p:nvSpPr>
          <p:cNvPr id="10" name="Slide Number Placeholder 9"/>
          <p:cNvSpPr>
            <a:spLocks noGrp="1"/>
          </p:cNvSpPr>
          <p:nvPr>
            <p:ph type="sldNum" sz="quarter" idx="12"/>
          </p:nvPr>
        </p:nvSpPr>
        <p:spPr/>
        <p:txBody>
          <a:bodyPr/>
          <a:lstStyle/>
          <a:p>
            <a:r>
              <a:rPr lang="en-US" smtClean="0"/>
              <a:t>3-</a:t>
            </a:r>
            <a:fld id="{C6F3177E-27ED-4792-9A52-D1409DFD05E3}" type="slidenum">
              <a:rPr lang="en-US" smtClean="0"/>
              <a:pPr/>
              <a:t>4</a:t>
            </a:fld>
            <a:endParaRPr lang="en-US" dirty="0"/>
          </a:p>
        </p:txBody>
      </p:sp>
    </p:spTree>
    <p:extLst>
      <p:ext uri="{BB962C8B-B14F-4D97-AF65-F5344CB8AC3E}">
        <p14:creationId xmlns:p14="http://schemas.microsoft.com/office/powerpoint/2010/main" val="3614911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Autofit/>
          </a:bodyPr>
          <a:lstStyle/>
          <a:p>
            <a:r>
              <a:rPr lang="en-US" b="1" dirty="0" smtClean="0"/>
              <a:t>Effective Strategies in </a:t>
            </a:r>
            <a:br>
              <a:rPr lang="en-US" b="1" dirty="0" smtClean="0"/>
            </a:br>
            <a:r>
              <a:rPr lang="en-US" b="1" dirty="0" smtClean="0"/>
              <a:t>Learning and Instruction</a:t>
            </a:r>
            <a:endParaRPr lang="en-US" b="1" dirty="0"/>
          </a:p>
        </p:txBody>
      </p:sp>
      <p:sp>
        <p:nvSpPr>
          <p:cNvPr id="4" name="Footer Placeholder 3"/>
          <p:cNvSpPr>
            <a:spLocks noGrp="1"/>
          </p:cNvSpPr>
          <p:nvPr>
            <p:ph type="ftr" sz="quarter" idx="11"/>
          </p:nvPr>
        </p:nvSpPr>
        <p:spPr/>
        <p:txBody>
          <a:bodyPr/>
          <a:lstStyle/>
          <a:p>
            <a:r>
              <a:rPr lang="en-US" smtClean="0"/>
              <a:t>Session 3 – Effective Strategies in Learning and Instruction</a:t>
            </a:r>
            <a:endParaRPr lang="en-US" dirty="0"/>
          </a:p>
        </p:txBody>
      </p:sp>
      <p:sp>
        <p:nvSpPr>
          <p:cNvPr id="5" name="Slide Number Placeholder 4"/>
          <p:cNvSpPr>
            <a:spLocks noGrp="1"/>
          </p:cNvSpPr>
          <p:nvPr>
            <p:ph type="sldNum" sz="quarter" idx="12"/>
          </p:nvPr>
        </p:nvSpPr>
        <p:spPr/>
        <p:txBody>
          <a:bodyPr/>
          <a:lstStyle/>
          <a:p>
            <a:r>
              <a:rPr lang="en-US" smtClean="0"/>
              <a:t>3-</a:t>
            </a:r>
            <a:fld id="{C6F3177E-27ED-4792-9A52-D1409DFD05E3}" type="slidenum">
              <a:rPr lang="en-US" smtClean="0"/>
              <a:pPr/>
              <a:t>5</a:t>
            </a:fld>
            <a:endParaRPr lang="en-US"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7408" r="3699"/>
          <a:stretch/>
        </p:blipFill>
        <p:spPr>
          <a:xfrm>
            <a:off x="1524000" y="1619442"/>
            <a:ext cx="6172200" cy="4628958"/>
          </a:xfrm>
          <a:prstGeom prst="rect">
            <a:avLst/>
          </a:prstGeom>
        </p:spPr>
      </p:pic>
    </p:spTree>
    <p:extLst>
      <p:ext uri="{BB962C8B-B14F-4D97-AF65-F5344CB8AC3E}">
        <p14:creationId xmlns:p14="http://schemas.microsoft.com/office/powerpoint/2010/main" val="10085698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Primacy</a:t>
            </a:r>
            <a:endParaRPr lang="en-US" b="1" dirty="0"/>
          </a:p>
        </p:txBody>
      </p:sp>
      <p:sp>
        <p:nvSpPr>
          <p:cNvPr id="4" name="Footer Placeholder 3"/>
          <p:cNvSpPr>
            <a:spLocks noGrp="1"/>
          </p:cNvSpPr>
          <p:nvPr>
            <p:ph type="ftr" sz="quarter" idx="11"/>
          </p:nvPr>
        </p:nvSpPr>
        <p:spPr/>
        <p:txBody>
          <a:bodyPr/>
          <a:lstStyle/>
          <a:p>
            <a:r>
              <a:rPr lang="en-US" smtClean="0"/>
              <a:t>Session 3 – Effective Strategies in Learning and Instruction</a:t>
            </a:r>
            <a:endParaRPr lang="en-US" dirty="0"/>
          </a:p>
        </p:txBody>
      </p:sp>
      <p:sp>
        <p:nvSpPr>
          <p:cNvPr id="5" name="Slide Number Placeholder 4"/>
          <p:cNvSpPr>
            <a:spLocks noGrp="1"/>
          </p:cNvSpPr>
          <p:nvPr>
            <p:ph type="sldNum" sz="quarter" idx="12"/>
          </p:nvPr>
        </p:nvSpPr>
        <p:spPr/>
        <p:txBody>
          <a:bodyPr/>
          <a:lstStyle/>
          <a:p>
            <a:r>
              <a:rPr lang="en-US" smtClean="0"/>
              <a:t>3-</a:t>
            </a:r>
            <a:fld id="{C6F3177E-27ED-4792-9A52-D1409DFD05E3}" type="slidenum">
              <a:rPr lang="en-US" smtClean="0"/>
              <a:pPr/>
              <a:t>6</a:t>
            </a:fld>
            <a:endParaRPr lang="en-US" dirty="0"/>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4794" r="5949"/>
          <a:stretch/>
        </p:blipFill>
        <p:spPr>
          <a:xfrm>
            <a:off x="1553852" y="1600200"/>
            <a:ext cx="6036296" cy="4525963"/>
          </a:xfrm>
          <a:prstGeom prst="rect">
            <a:avLst/>
          </a:prstGeom>
        </p:spPr>
      </p:pic>
    </p:spTree>
    <p:extLst>
      <p:ext uri="{BB962C8B-B14F-4D97-AF65-F5344CB8AC3E}">
        <p14:creationId xmlns:p14="http://schemas.microsoft.com/office/powerpoint/2010/main" val="27565557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smtClean="0"/>
              <a:t>Increase Retention by </a:t>
            </a:r>
            <a:br>
              <a:rPr lang="en-US" b="1" dirty="0" smtClean="0"/>
            </a:br>
            <a:r>
              <a:rPr lang="en-US" b="1" dirty="0" smtClean="0"/>
              <a:t>Decreasing Stress</a:t>
            </a:r>
            <a:endParaRPr lang="en-US" b="1" dirty="0"/>
          </a:p>
        </p:txBody>
      </p:sp>
      <p:sp>
        <p:nvSpPr>
          <p:cNvPr id="4" name="Footer Placeholder 3"/>
          <p:cNvSpPr>
            <a:spLocks noGrp="1"/>
          </p:cNvSpPr>
          <p:nvPr>
            <p:ph type="ftr" sz="quarter" idx="11"/>
          </p:nvPr>
        </p:nvSpPr>
        <p:spPr/>
        <p:txBody>
          <a:bodyPr/>
          <a:lstStyle/>
          <a:p>
            <a:r>
              <a:rPr lang="en-US" smtClean="0"/>
              <a:t>Session 3 – Effective Strategies in Learning and Instruction</a:t>
            </a:r>
            <a:endParaRPr lang="en-US" dirty="0"/>
          </a:p>
        </p:txBody>
      </p:sp>
      <p:sp>
        <p:nvSpPr>
          <p:cNvPr id="5" name="Slide Number Placeholder 4"/>
          <p:cNvSpPr>
            <a:spLocks noGrp="1"/>
          </p:cNvSpPr>
          <p:nvPr>
            <p:ph type="sldNum" sz="quarter" idx="12"/>
          </p:nvPr>
        </p:nvSpPr>
        <p:spPr/>
        <p:txBody>
          <a:bodyPr/>
          <a:lstStyle/>
          <a:p>
            <a:r>
              <a:rPr lang="en-US" smtClean="0"/>
              <a:t>3-</a:t>
            </a:r>
            <a:fld id="{C6F3177E-27ED-4792-9A52-D1409DFD05E3}" type="slidenum">
              <a:rPr lang="en-US" smtClean="0"/>
              <a:pPr/>
              <a:t>7</a:t>
            </a:fld>
            <a:endParaRPr lang="en-US" dirty="0"/>
          </a:p>
        </p:txBody>
      </p:sp>
      <p:pic>
        <p:nvPicPr>
          <p:cNvPr id="6" name="Picture 2"/>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2400" r="8873"/>
          <a:stretch/>
        </p:blipFill>
        <p:spPr bwMode="auto">
          <a:xfrm>
            <a:off x="1554714" y="1600200"/>
            <a:ext cx="6034572"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30286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Paint a Picture</a:t>
            </a:r>
            <a:endParaRPr lang="en-US" b="1" dirty="0"/>
          </a:p>
        </p:txBody>
      </p:sp>
      <p:sp>
        <p:nvSpPr>
          <p:cNvPr id="4" name="Footer Placeholder 3"/>
          <p:cNvSpPr>
            <a:spLocks noGrp="1"/>
          </p:cNvSpPr>
          <p:nvPr>
            <p:ph type="ftr" sz="quarter" idx="11"/>
          </p:nvPr>
        </p:nvSpPr>
        <p:spPr/>
        <p:txBody>
          <a:bodyPr/>
          <a:lstStyle/>
          <a:p>
            <a:r>
              <a:rPr lang="en-US" smtClean="0"/>
              <a:t>Session 3 – Effective Strategies in Learning and Instruction</a:t>
            </a:r>
            <a:endParaRPr lang="en-US" dirty="0"/>
          </a:p>
        </p:txBody>
      </p:sp>
      <p:sp>
        <p:nvSpPr>
          <p:cNvPr id="5" name="Slide Number Placeholder 4"/>
          <p:cNvSpPr>
            <a:spLocks noGrp="1"/>
          </p:cNvSpPr>
          <p:nvPr>
            <p:ph type="sldNum" sz="quarter" idx="12"/>
          </p:nvPr>
        </p:nvSpPr>
        <p:spPr/>
        <p:txBody>
          <a:bodyPr/>
          <a:lstStyle/>
          <a:p>
            <a:r>
              <a:rPr lang="en-US" smtClean="0"/>
              <a:t>3-</a:t>
            </a:r>
            <a:fld id="{C6F3177E-27ED-4792-9A52-D1409DFD05E3}" type="slidenum">
              <a:rPr lang="en-US" smtClean="0"/>
              <a:pPr/>
              <a:t>8</a:t>
            </a:fld>
            <a:endParaRPr lang="en-US" dirty="0"/>
          </a:p>
        </p:txBody>
      </p:sp>
      <p:pic>
        <p:nvPicPr>
          <p:cNvPr id="6" name="Picture 2"/>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8024" t="4891" r="7984"/>
          <a:stretch/>
        </p:blipFill>
        <p:spPr bwMode="auto">
          <a:xfrm>
            <a:off x="1553552" y="1600200"/>
            <a:ext cx="6036895"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0492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Session 3 – Effective Strategies in Learning and Instruction</a:t>
            </a:r>
            <a:endParaRPr lang="en-US" dirty="0"/>
          </a:p>
        </p:txBody>
      </p:sp>
      <p:sp>
        <p:nvSpPr>
          <p:cNvPr id="5" name="Slide Number Placeholder 4"/>
          <p:cNvSpPr>
            <a:spLocks noGrp="1"/>
          </p:cNvSpPr>
          <p:nvPr>
            <p:ph type="sldNum" sz="quarter" idx="12"/>
          </p:nvPr>
        </p:nvSpPr>
        <p:spPr/>
        <p:txBody>
          <a:bodyPr/>
          <a:lstStyle/>
          <a:p>
            <a:r>
              <a:rPr lang="en-US" smtClean="0"/>
              <a:t>3-</a:t>
            </a:r>
            <a:fld id="{C6F3177E-27ED-4792-9A52-D1409DFD05E3}" type="slidenum">
              <a:rPr lang="en-US" smtClean="0"/>
              <a:pPr/>
              <a:t>9</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578" y="152683"/>
            <a:ext cx="8229222" cy="6171917"/>
          </a:xfrm>
          <a:prstGeom prst="rect">
            <a:avLst/>
          </a:prstGeom>
        </p:spPr>
      </p:pic>
    </p:spTree>
    <p:extLst>
      <p:ext uri="{BB962C8B-B14F-4D97-AF65-F5344CB8AC3E}">
        <p14:creationId xmlns:p14="http://schemas.microsoft.com/office/powerpoint/2010/main" val="13360409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959</TotalTime>
  <Words>4072</Words>
  <Application>Microsoft Office PowerPoint</Application>
  <PresentationFormat>On-screen Show (4:3)</PresentationFormat>
  <Paragraphs>547</Paragraphs>
  <Slides>21</Slides>
  <Notes>21</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PowerPoint Presentation</vt:lpstr>
      <vt:lpstr>Content Segments</vt:lpstr>
      <vt:lpstr>PowerPoint Presentation</vt:lpstr>
      <vt:lpstr>Session Objectives</vt:lpstr>
      <vt:lpstr>Effective Strategies in  Learning and Instruction</vt:lpstr>
      <vt:lpstr>Primacy</vt:lpstr>
      <vt:lpstr>Increase Retention by  Decreasing Stress</vt:lpstr>
      <vt:lpstr>Paint a Picture</vt:lpstr>
      <vt:lpstr>PowerPoint Presentation</vt:lpstr>
      <vt:lpstr>PowerPoint Presentation</vt:lpstr>
      <vt:lpstr>PowerPoint Presentation</vt:lpstr>
      <vt:lpstr>10-Minute Rule</vt:lpstr>
      <vt:lpstr>Color</vt:lpstr>
      <vt:lpstr>Impact</vt:lpstr>
      <vt:lpstr>PowerPoint Presentation</vt:lpstr>
      <vt:lpstr>Hands-On Instruction</vt:lpstr>
      <vt:lpstr>Team Teaching</vt:lpstr>
      <vt:lpstr>PowerPoint Presentation</vt:lpstr>
      <vt:lpstr>Recency</vt:lpstr>
      <vt:lpstr>SFST in 60 Seconds</vt:lpstr>
      <vt:lpstr>Questions and/or Concerns</vt:lpstr>
    </vt:vector>
  </TitlesOfParts>
  <Company>DOT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USDOT_User</dc:creator>
  <cp:lastModifiedBy>USDOT_User</cp:lastModifiedBy>
  <cp:revision>74</cp:revision>
  <cp:lastPrinted>2017-01-26T15:25:12Z</cp:lastPrinted>
  <dcterms:created xsi:type="dcterms:W3CDTF">2016-06-21T13:40:11Z</dcterms:created>
  <dcterms:modified xsi:type="dcterms:W3CDTF">2017-01-26T15:25:29Z</dcterms:modified>
</cp:coreProperties>
</file>